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7" r:id="rId2"/>
    <p:sldId id="258" r:id="rId3"/>
    <p:sldId id="259" r:id="rId4"/>
    <p:sldId id="260" r:id="rId5"/>
    <p:sldId id="261" r:id="rId6"/>
    <p:sldId id="262" r:id="rId7"/>
    <p:sldId id="263" r:id="rId8"/>
    <p:sldId id="264" r:id="rId9"/>
    <p:sldId id="272" r:id="rId10"/>
    <p:sldId id="273" r:id="rId11"/>
    <p:sldId id="274" r:id="rId12"/>
    <p:sldId id="275" r:id="rId13"/>
    <p:sldId id="266" r:id="rId14"/>
    <p:sldId id="265" r:id="rId15"/>
    <p:sldId id="267" r:id="rId16"/>
    <p:sldId id="268" r:id="rId17"/>
    <p:sldId id="269" r:id="rId18"/>
    <p:sldId id="27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84"/>
    <p:restoredTop sz="79735"/>
  </p:normalViewPr>
  <p:slideViewPr>
    <p:cSldViewPr snapToGrid="0">
      <p:cViewPr>
        <p:scale>
          <a:sx n="90" d="100"/>
          <a:sy n="90" d="100"/>
        </p:scale>
        <p:origin x="48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93A9F-B914-454B-A62F-13E00F6A20A6}"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FF3E6-890F-B447-8F66-F25C24B36F86}" type="slidenum">
              <a:rPr lang="en-US" smtClean="0"/>
              <a:t>‹#›</a:t>
            </a:fld>
            <a:endParaRPr lang="en-US"/>
          </a:p>
        </p:txBody>
      </p:sp>
    </p:spTree>
    <p:extLst>
      <p:ext uri="{BB962C8B-B14F-4D97-AF65-F5344CB8AC3E}">
        <p14:creationId xmlns:p14="http://schemas.microsoft.com/office/powerpoint/2010/main" val="288693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FF3E6-890F-B447-8F66-F25C24B36F86}" type="slidenum">
              <a:rPr lang="en-US" smtClean="0"/>
              <a:t>2</a:t>
            </a:fld>
            <a:endParaRPr lang="en-US"/>
          </a:p>
        </p:txBody>
      </p:sp>
    </p:spTree>
    <p:extLst>
      <p:ext uri="{BB962C8B-B14F-4D97-AF65-F5344CB8AC3E}">
        <p14:creationId xmlns:p14="http://schemas.microsoft.com/office/powerpoint/2010/main" val="204614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2000" dirty="0"/>
              <a:t>The number of new providers hired across all participating LEAs. </a:t>
            </a:r>
          </a:p>
          <a:p>
            <a:pPr marL="628650" lvl="1" indent="-171450">
              <a:buFont typeface="Arial" panose="020B0604020202020204" pitchFamily="34" charset="0"/>
              <a:buChar char="•"/>
            </a:pPr>
            <a:r>
              <a:rPr lang="en-US" sz="2000" dirty="0"/>
              <a:t>This count should include providers hired through </a:t>
            </a:r>
            <a:r>
              <a:rPr lang="en-US" sz="2000" b="1" dirty="0"/>
              <a:t>activities or incentives </a:t>
            </a:r>
            <a:r>
              <a:rPr lang="en-US" sz="2000" dirty="0"/>
              <a:t>implemented using grant or matching funds.</a:t>
            </a:r>
          </a:p>
          <a:p>
            <a:pPr marL="171450" indent="-171450">
              <a:buFont typeface="Arial" panose="020B0604020202020204" pitchFamily="34" charset="0"/>
              <a:buChar char="•"/>
            </a:pPr>
            <a:r>
              <a:rPr lang="en-US" sz="2000" dirty="0"/>
              <a:t>Note: It is not possible to enter decimals into Section A within G5/G6. Therefore, round down to the nearest whole number when entering information into the table depicted above. Then, report the exact decimal number in the Explanation of Progress. </a:t>
            </a:r>
          </a:p>
          <a:p>
            <a:pPr marL="628650" lvl="1" indent="-171450">
              <a:buFont typeface="Arial" panose="020B0604020202020204" pitchFamily="34" charset="0"/>
              <a:buChar char="•"/>
            </a:pPr>
            <a:r>
              <a:rPr lang="en-US" sz="2000" dirty="0"/>
              <a:t>For example, if you hired two 1.0 FTE providers and one 0.5 FTE provider, enter “2” into the table while specifying you hired “2.5” providers in the Explanation of Progress.</a:t>
            </a:r>
          </a:p>
        </p:txBody>
      </p:sp>
      <p:sp>
        <p:nvSpPr>
          <p:cNvPr id="4" name="Slide Number Placeholder 3"/>
          <p:cNvSpPr>
            <a:spLocks noGrp="1"/>
          </p:cNvSpPr>
          <p:nvPr>
            <p:ph type="sldNum" sz="quarter" idx="5"/>
          </p:nvPr>
        </p:nvSpPr>
        <p:spPr/>
        <p:txBody>
          <a:bodyPr/>
          <a:lstStyle/>
          <a:p>
            <a:fld id="{9EDFF3E6-890F-B447-8F66-F25C24B36F86}" type="slidenum">
              <a:rPr lang="en-US" smtClean="0"/>
              <a:t>3</a:t>
            </a:fld>
            <a:endParaRPr lang="en-US"/>
          </a:p>
        </p:txBody>
      </p:sp>
    </p:spTree>
    <p:extLst>
      <p:ext uri="{BB962C8B-B14F-4D97-AF65-F5344CB8AC3E}">
        <p14:creationId xmlns:p14="http://schemas.microsoft.com/office/powerpoint/2010/main" val="28232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number of providers who were under contract in Year 1 and returned in Year 2. </a:t>
            </a:r>
          </a:p>
          <a:p>
            <a:pPr marL="171450" indent="-171450">
              <a:buFont typeface="Arial" panose="020B0604020202020204" pitchFamily="34" charset="0"/>
              <a:buChar char="•"/>
            </a:pPr>
            <a:r>
              <a:rPr lang="en-US" dirty="0"/>
              <a:t>Providers counted in this number should be those funded through the grant or matching funds or who were retained through activities or strategies funded through the grant or matching funds.</a:t>
            </a:r>
          </a:p>
        </p:txBody>
      </p:sp>
      <p:sp>
        <p:nvSpPr>
          <p:cNvPr id="4" name="Slide Number Placeholder 3"/>
          <p:cNvSpPr>
            <a:spLocks noGrp="1"/>
          </p:cNvSpPr>
          <p:nvPr>
            <p:ph type="sldNum" sz="quarter" idx="5"/>
          </p:nvPr>
        </p:nvSpPr>
        <p:spPr/>
        <p:txBody>
          <a:bodyPr/>
          <a:lstStyle/>
          <a:p>
            <a:fld id="{9EDFF3E6-890F-B447-8F66-F25C24B36F86}" type="slidenum">
              <a:rPr lang="en-US" smtClean="0"/>
              <a:t>5</a:t>
            </a:fld>
            <a:endParaRPr lang="en-US"/>
          </a:p>
        </p:txBody>
      </p:sp>
    </p:spTree>
    <p:extLst>
      <p:ext uri="{BB962C8B-B14F-4D97-AF65-F5344CB8AC3E}">
        <p14:creationId xmlns:p14="http://schemas.microsoft.com/office/powerpoint/2010/main" val="81920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Report the ratio of students to providers across all participating LEAs: student enrollment (A)/providers(B) = A/B. For example, if there are 3,249 students and 12 providers across the participating LEAs, the ratio would be 3,249/12.</a:t>
            </a:r>
          </a:p>
          <a:p>
            <a:pPr marL="171450" indent="-171450">
              <a:buFont typeface="Arial" panose="020B0604020202020204" pitchFamily="34" charset="0"/>
              <a:buChar char="•"/>
            </a:pPr>
            <a:r>
              <a:rPr lang="en-US" dirty="0"/>
              <a:t>Note: G5/G6 will automatically calculate other data entries (e.g., percent) when entering ratio information. Only input the ratio information and ignore any other automatic inputs.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EDFF3E6-890F-B447-8F66-F25C24B36F86}" type="slidenum">
              <a:rPr lang="en-US" smtClean="0"/>
              <a:t>7</a:t>
            </a:fld>
            <a:endParaRPr lang="en-US"/>
          </a:p>
        </p:txBody>
      </p:sp>
    </p:spTree>
    <p:extLst>
      <p:ext uri="{BB962C8B-B14F-4D97-AF65-F5344CB8AC3E}">
        <p14:creationId xmlns:p14="http://schemas.microsoft.com/office/powerpoint/2010/main" val="337165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0B74-F90A-31A6-BBEC-677D2EE38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0700E-25DC-6269-E447-0C85B847A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E0A453-9BBB-24ED-1B42-6491440CF1C3}"/>
              </a:ext>
            </a:extLst>
          </p:cNvPr>
          <p:cNvSpPr>
            <a:spLocks noGrp="1"/>
          </p:cNvSpPr>
          <p:nvPr>
            <p:ph type="body" idx="1"/>
          </p:nvPr>
        </p:nvSpPr>
        <p:spPr/>
        <p:txBody>
          <a:bodyPr/>
          <a:lstStyle/>
          <a:p>
            <a:pPr marL="171450" indent="-171450">
              <a:buFont typeface="Arial" panose="020B0604020202020204" pitchFamily="34" charset="0"/>
              <a:buChar char="•"/>
            </a:pPr>
            <a:r>
              <a:rPr lang="en-US" dirty="0"/>
              <a:t>Report the number of school-based mental health services providers who left their position across the participating LEAs within this reporting period.</a:t>
            </a:r>
          </a:p>
          <a:p>
            <a:pPr marL="628650" lvl="1" indent="-171450">
              <a:buFont typeface="Arial" panose="020B0604020202020204" pitchFamily="34" charset="0"/>
              <a:buChar char="•"/>
            </a:pPr>
            <a:r>
              <a:rPr lang="en-US" dirty="0"/>
              <a:t>If a provider left their position within this reporting period but previously worked in multiple schools or LEAs participating in the grant, you should only count the provider once. </a:t>
            </a:r>
          </a:p>
          <a:p>
            <a:pPr marL="628650" lvl="1" indent="-171450">
              <a:buFont typeface="Arial" panose="020B0604020202020204" pitchFamily="34" charset="0"/>
              <a:buChar char="•"/>
            </a:pPr>
            <a:r>
              <a:rPr lang="en-US" dirty="0"/>
              <a:t>If a provider left their position and that position was replaced within this reporting period, the previous provider should still be counted under GPRA 4. The new provider should be counted under GPRA 1.</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1408FBA-C8CE-7E91-336D-89292535C6A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299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5B26A-C865-AC6F-A26E-D6B090383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8F076-CC62-0E60-CF0A-787CB81A79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3AAF4-540A-B024-6C81-04F0813CE4B2}"/>
              </a:ext>
            </a:extLst>
          </p:cNvPr>
          <p:cNvSpPr>
            <a:spLocks noGrp="1"/>
          </p:cNvSpPr>
          <p:nvPr>
            <p:ph type="body" idx="1"/>
          </p:nvPr>
        </p:nvSpPr>
        <p:spPr/>
        <p:txBody>
          <a:bodyPr/>
          <a:lstStyle/>
          <a:p>
            <a:pPr marL="171450" lvl="0" indent="-171450">
              <a:buFont typeface="Arial" panose="020B0604020202020204" pitchFamily="34" charset="0"/>
              <a:buChar char="•"/>
            </a:pPr>
            <a:r>
              <a:rPr lang="en-US" dirty="0"/>
              <a:t>Report the number of students who received school-based mental health services within this reporting period due to the grant. These services could include Tier 1 (whole school), Tier 2 (small group), or Tier 3 (individual) practices.</a:t>
            </a:r>
          </a:p>
          <a:p>
            <a:pPr marL="628650" lvl="1" indent="-171450">
              <a:buFont typeface="Arial" panose="020B0604020202020204" pitchFamily="34" charset="0"/>
              <a:buChar char="•"/>
            </a:pPr>
            <a:r>
              <a:rPr lang="en-US" dirty="0"/>
              <a:t>The GPRA 5 count does not need to be unduplicated like some of the other GPRAs. </a:t>
            </a:r>
          </a:p>
          <a:p>
            <a:pPr marL="628650" lvl="1" indent="-171450">
              <a:buFont typeface="Arial" panose="020B0604020202020204" pitchFamily="34" charset="0"/>
              <a:buChar char="•"/>
            </a:pPr>
            <a:r>
              <a:rPr lang="en-US" dirty="0"/>
              <a:t>Thus, if a student received services in Year 1 and was counted toward GPRA 5, they can still be counted under GPRA 5 in the Year 2 APR if they also received services in Year 2.</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BF28FB4A-5D04-4D25-954B-A17B85130B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FF3E6-890F-B447-8F66-F25C24B36F8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6562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MHSP program office does not require that grantees provide numerical information for GPRA 6. Rather, they ask grantees to provide information in the Explanation of Progress section, as described below. </a:t>
            </a:r>
          </a:p>
          <a:p>
            <a:pPr marL="171450" indent="-171450">
              <a:buFont typeface="Arial" panose="020B0604020202020204" pitchFamily="34" charset="0"/>
              <a:buChar char="•"/>
            </a:pPr>
            <a:r>
              <a:rPr lang="en-US" dirty="0"/>
              <a:t>However, G5/G6 requires grantees to provide numerical information in the Section A tables for GPRA 6. Therefore, the SBMH program office instructs grantees to input "999" in the raw number cells for both target and actual performance data.</a:t>
            </a:r>
          </a:p>
          <a:p>
            <a:endParaRPr lang="en-US" dirty="0"/>
          </a:p>
          <a:p>
            <a:endParaRPr lang="en-US" dirty="0"/>
          </a:p>
        </p:txBody>
      </p:sp>
      <p:sp>
        <p:nvSpPr>
          <p:cNvPr id="4" name="Slide Number Placeholder 3"/>
          <p:cNvSpPr>
            <a:spLocks noGrp="1"/>
          </p:cNvSpPr>
          <p:nvPr>
            <p:ph type="sldNum" sz="quarter" idx="5"/>
          </p:nvPr>
        </p:nvSpPr>
        <p:spPr/>
        <p:txBody>
          <a:bodyPr/>
          <a:lstStyle/>
          <a:p>
            <a:fld id="{9EDFF3E6-890F-B447-8F66-F25C24B36F86}" type="slidenum">
              <a:rPr lang="en-US" smtClean="0"/>
              <a:t>14</a:t>
            </a:fld>
            <a:endParaRPr lang="en-US"/>
          </a:p>
        </p:txBody>
      </p:sp>
    </p:spTree>
    <p:extLst>
      <p:ext uri="{BB962C8B-B14F-4D97-AF65-F5344CB8AC3E}">
        <p14:creationId xmlns:p14="http://schemas.microsoft.com/office/powerpoint/2010/main" val="1227606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C0A2-E30A-A7F3-D391-2D4132F700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293AC-9CEC-9C60-6E8F-7EAF725C31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4FFC28-7590-62F0-CB81-491CBB76A0F4}"/>
              </a:ext>
            </a:extLst>
          </p:cNvPr>
          <p:cNvSpPr>
            <a:spLocks noGrp="1"/>
          </p:cNvSpPr>
          <p:nvPr>
            <p:ph type="dt" sz="half" idx="10"/>
          </p:nvPr>
        </p:nvSpPr>
        <p:spPr/>
        <p:txBody>
          <a:bodyPr/>
          <a:lstStyle/>
          <a:p>
            <a:fld id="{33EF1695-87D9-7E4A-9386-D684DC45BA59}" type="datetimeFigureOut">
              <a:rPr lang="en-US" smtClean="0"/>
              <a:t>9/5/24</a:t>
            </a:fld>
            <a:endParaRPr lang="en-US"/>
          </a:p>
        </p:txBody>
      </p:sp>
      <p:sp>
        <p:nvSpPr>
          <p:cNvPr id="5" name="Footer Placeholder 4">
            <a:extLst>
              <a:ext uri="{FF2B5EF4-FFF2-40B4-BE49-F238E27FC236}">
                <a16:creationId xmlns:a16="http://schemas.microsoft.com/office/drawing/2014/main" id="{F26C2A78-7D91-4E07-4C0B-F2EB5DD49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76439-A21C-27B6-D985-6D01BB950E0A}"/>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3769215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6E0D-94BD-11D9-5821-6FA3406634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7D33D8-7AAC-E6BB-00A7-B529A8E44D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DC2EF-C49F-BA5B-3263-7A8CB8E0A5D7}"/>
              </a:ext>
            </a:extLst>
          </p:cNvPr>
          <p:cNvSpPr>
            <a:spLocks noGrp="1"/>
          </p:cNvSpPr>
          <p:nvPr>
            <p:ph type="dt" sz="half" idx="10"/>
          </p:nvPr>
        </p:nvSpPr>
        <p:spPr/>
        <p:txBody>
          <a:bodyPr/>
          <a:lstStyle/>
          <a:p>
            <a:fld id="{33EF1695-87D9-7E4A-9386-D684DC45BA59}" type="datetimeFigureOut">
              <a:rPr lang="en-US" smtClean="0"/>
              <a:t>9/5/24</a:t>
            </a:fld>
            <a:endParaRPr lang="en-US"/>
          </a:p>
        </p:txBody>
      </p:sp>
      <p:sp>
        <p:nvSpPr>
          <p:cNvPr id="5" name="Footer Placeholder 4">
            <a:extLst>
              <a:ext uri="{FF2B5EF4-FFF2-40B4-BE49-F238E27FC236}">
                <a16:creationId xmlns:a16="http://schemas.microsoft.com/office/drawing/2014/main" id="{7A5B754A-A62F-544A-BDE7-F6ED76864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C6EA0-5B1A-3346-9B1F-0CFC9F62B586}"/>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215265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360-6F17-E3D6-2915-1F06B129E5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69AEDA-D7A9-CDB6-E9FA-FF514AF8CF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CD0F6-C9E3-8D67-7E24-EB02B7F565B2}"/>
              </a:ext>
            </a:extLst>
          </p:cNvPr>
          <p:cNvSpPr>
            <a:spLocks noGrp="1"/>
          </p:cNvSpPr>
          <p:nvPr>
            <p:ph type="dt" sz="half" idx="10"/>
          </p:nvPr>
        </p:nvSpPr>
        <p:spPr/>
        <p:txBody>
          <a:bodyPr/>
          <a:lstStyle/>
          <a:p>
            <a:fld id="{33EF1695-87D9-7E4A-9386-D684DC45BA59}" type="datetimeFigureOut">
              <a:rPr lang="en-US" smtClean="0"/>
              <a:t>9/5/24</a:t>
            </a:fld>
            <a:endParaRPr lang="en-US"/>
          </a:p>
        </p:txBody>
      </p:sp>
      <p:sp>
        <p:nvSpPr>
          <p:cNvPr id="5" name="Footer Placeholder 4">
            <a:extLst>
              <a:ext uri="{FF2B5EF4-FFF2-40B4-BE49-F238E27FC236}">
                <a16:creationId xmlns:a16="http://schemas.microsoft.com/office/drawing/2014/main" id="{2021F04B-B9D3-6861-A571-110CE155C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8AABD-746A-F475-07F6-77E262B67EA2}"/>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3202568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710E-6097-403B-ACC8-67A9072800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8296E-7CAE-3708-6995-11C41C6766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7FA15-FD13-C1CA-A288-58179BD52A8A}"/>
              </a:ext>
            </a:extLst>
          </p:cNvPr>
          <p:cNvSpPr>
            <a:spLocks noGrp="1"/>
          </p:cNvSpPr>
          <p:nvPr>
            <p:ph type="dt" sz="half" idx="10"/>
          </p:nvPr>
        </p:nvSpPr>
        <p:spPr/>
        <p:txBody>
          <a:bodyPr/>
          <a:lstStyle/>
          <a:p>
            <a:fld id="{33EF1695-87D9-7E4A-9386-D684DC45BA59}" type="datetimeFigureOut">
              <a:rPr lang="en-US" smtClean="0"/>
              <a:t>9/5/24</a:t>
            </a:fld>
            <a:endParaRPr lang="en-US"/>
          </a:p>
        </p:txBody>
      </p:sp>
      <p:sp>
        <p:nvSpPr>
          <p:cNvPr id="5" name="Footer Placeholder 4">
            <a:extLst>
              <a:ext uri="{FF2B5EF4-FFF2-40B4-BE49-F238E27FC236}">
                <a16:creationId xmlns:a16="http://schemas.microsoft.com/office/drawing/2014/main" id="{FCD21D47-6083-0952-5B9F-CCCD82B4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18627-8FD7-9C69-982F-CFEAD420AC0B}"/>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2291703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2DD8-BA31-914B-54FB-464662C2A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1E0BD3-5AD4-D457-0575-D43428D5AD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16569F-43C1-3850-0B2C-C614061C1876}"/>
              </a:ext>
            </a:extLst>
          </p:cNvPr>
          <p:cNvSpPr>
            <a:spLocks noGrp="1"/>
          </p:cNvSpPr>
          <p:nvPr>
            <p:ph type="dt" sz="half" idx="10"/>
          </p:nvPr>
        </p:nvSpPr>
        <p:spPr/>
        <p:txBody>
          <a:bodyPr/>
          <a:lstStyle/>
          <a:p>
            <a:fld id="{33EF1695-87D9-7E4A-9386-D684DC45BA59}" type="datetimeFigureOut">
              <a:rPr lang="en-US" smtClean="0"/>
              <a:t>9/5/24</a:t>
            </a:fld>
            <a:endParaRPr lang="en-US"/>
          </a:p>
        </p:txBody>
      </p:sp>
      <p:sp>
        <p:nvSpPr>
          <p:cNvPr id="5" name="Footer Placeholder 4">
            <a:extLst>
              <a:ext uri="{FF2B5EF4-FFF2-40B4-BE49-F238E27FC236}">
                <a16:creationId xmlns:a16="http://schemas.microsoft.com/office/drawing/2014/main" id="{A9E48D35-2ECE-67CF-AEFE-9162D2C77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D4AE6-E415-0913-D9E3-D8CF9929A690}"/>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2856395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367D-EC5E-E0EF-A80A-6226258B76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1B3AA6-D305-666F-9D5D-17B8E485CF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DEDD34-DAF4-DA6D-A8D2-1B7348DC48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991BB3-52B2-F6CF-CDB7-677F733EECC9}"/>
              </a:ext>
            </a:extLst>
          </p:cNvPr>
          <p:cNvSpPr>
            <a:spLocks noGrp="1"/>
          </p:cNvSpPr>
          <p:nvPr>
            <p:ph type="dt" sz="half" idx="10"/>
          </p:nvPr>
        </p:nvSpPr>
        <p:spPr/>
        <p:txBody>
          <a:bodyPr/>
          <a:lstStyle/>
          <a:p>
            <a:fld id="{33EF1695-87D9-7E4A-9386-D684DC45BA59}" type="datetimeFigureOut">
              <a:rPr lang="en-US" smtClean="0"/>
              <a:t>9/5/24</a:t>
            </a:fld>
            <a:endParaRPr lang="en-US"/>
          </a:p>
        </p:txBody>
      </p:sp>
      <p:sp>
        <p:nvSpPr>
          <p:cNvPr id="6" name="Footer Placeholder 5">
            <a:extLst>
              <a:ext uri="{FF2B5EF4-FFF2-40B4-BE49-F238E27FC236}">
                <a16:creationId xmlns:a16="http://schemas.microsoft.com/office/drawing/2014/main" id="{5E6F7CEC-6CD9-7679-2FA9-115E72630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F13BE3-54B0-A440-8DEA-4912C5FE4DF5}"/>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2281273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7D9F-EAE2-4015-4C84-12FEBA64F1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170BEF-FBEC-21D0-6EE3-0714797423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C41A32-97B9-7E90-54C5-A3E655D5E2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318F7E-B554-04C3-9158-C9E16DA21E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583C01-7CC2-E543-1213-56505775C2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A5FC9F-110D-5D13-5211-04BDC19B4C11}"/>
              </a:ext>
            </a:extLst>
          </p:cNvPr>
          <p:cNvSpPr>
            <a:spLocks noGrp="1"/>
          </p:cNvSpPr>
          <p:nvPr>
            <p:ph type="dt" sz="half" idx="10"/>
          </p:nvPr>
        </p:nvSpPr>
        <p:spPr/>
        <p:txBody>
          <a:bodyPr/>
          <a:lstStyle/>
          <a:p>
            <a:fld id="{33EF1695-87D9-7E4A-9386-D684DC45BA59}" type="datetimeFigureOut">
              <a:rPr lang="en-US" smtClean="0"/>
              <a:t>9/5/24</a:t>
            </a:fld>
            <a:endParaRPr lang="en-US"/>
          </a:p>
        </p:txBody>
      </p:sp>
      <p:sp>
        <p:nvSpPr>
          <p:cNvPr id="8" name="Footer Placeholder 7">
            <a:extLst>
              <a:ext uri="{FF2B5EF4-FFF2-40B4-BE49-F238E27FC236}">
                <a16:creationId xmlns:a16="http://schemas.microsoft.com/office/drawing/2014/main" id="{9E9DF137-5A26-36F3-4620-9DB85142DF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29399D-4CD1-0D6B-611A-DDE76443E8C1}"/>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1422237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17BB-9051-A6C8-1E67-862A9D3BF0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812D63-0E05-8206-E615-120A57D506B8}"/>
              </a:ext>
            </a:extLst>
          </p:cNvPr>
          <p:cNvSpPr>
            <a:spLocks noGrp="1"/>
          </p:cNvSpPr>
          <p:nvPr>
            <p:ph type="dt" sz="half" idx="10"/>
          </p:nvPr>
        </p:nvSpPr>
        <p:spPr/>
        <p:txBody>
          <a:bodyPr/>
          <a:lstStyle/>
          <a:p>
            <a:fld id="{33EF1695-87D9-7E4A-9386-D684DC45BA59}" type="datetimeFigureOut">
              <a:rPr lang="en-US" smtClean="0"/>
              <a:t>9/5/24</a:t>
            </a:fld>
            <a:endParaRPr lang="en-US"/>
          </a:p>
        </p:txBody>
      </p:sp>
      <p:sp>
        <p:nvSpPr>
          <p:cNvPr id="4" name="Footer Placeholder 3">
            <a:extLst>
              <a:ext uri="{FF2B5EF4-FFF2-40B4-BE49-F238E27FC236}">
                <a16:creationId xmlns:a16="http://schemas.microsoft.com/office/drawing/2014/main" id="{B0CBC26B-77C2-D427-D1FB-7A3D07D2B0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6706D4-C0F4-B649-8EFF-5DCAC9F79FF3}"/>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3856771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25F08-539E-9ACB-E7A3-DB9DF499146B}"/>
              </a:ext>
            </a:extLst>
          </p:cNvPr>
          <p:cNvSpPr>
            <a:spLocks noGrp="1"/>
          </p:cNvSpPr>
          <p:nvPr>
            <p:ph type="dt" sz="half" idx="10"/>
          </p:nvPr>
        </p:nvSpPr>
        <p:spPr/>
        <p:txBody>
          <a:bodyPr/>
          <a:lstStyle/>
          <a:p>
            <a:fld id="{33EF1695-87D9-7E4A-9386-D684DC45BA59}" type="datetimeFigureOut">
              <a:rPr lang="en-US" smtClean="0"/>
              <a:t>9/5/24</a:t>
            </a:fld>
            <a:endParaRPr lang="en-US"/>
          </a:p>
        </p:txBody>
      </p:sp>
      <p:sp>
        <p:nvSpPr>
          <p:cNvPr id="3" name="Footer Placeholder 2">
            <a:extLst>
              <a:ext uri="{FF2B5EF4-FFF2-40B4-BE49-F238E27FC236}">
                <a16:creationId xmlns:a16="http://schemas.microsoft.com/office/drawing/2014/main" id="{38564E8A-710E-273E-2C7E-DF8C048BF7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1CEA67-2FDA-43C1-8984-639EFB6A93DF}"/>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1240751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C663-4F56-662B-6BDD-75BFFB9CE5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1C66B2-6F29-82AA-525D-4FAD49DB4C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24333A-1FF3-1857-86EC-70C46DF2B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33326C-36B3-719F-F5A4-96E8D2B0F59D}"/>
              </a:ext>
            </a:extLst>
          </p:cNvPr>
          <p:cNvSpPr>
            <a:spLocks noGrp="1"/>
          </p:cNvSpPr>
          <p:nvPr>
            <p:ph type="dt" sz="half" idx="10"/>
          </p:nvPr>
        </p:nvSpPr>
        <p:spPr/>
        <p:txBody>
          <a:bodyPr/>
          <a:lstStyle/>
          <a:p>
            <a:fld id="{33EF1695-87D9-7E4A-9386-D684DC45BA59}" type="datetimeFigureOut">
              <a:rPr lang="en-US" smtClean="0"/>
              <a:t>9/5/24</a:t>
            </a:fld>
            <a:endParaRPr lang="en-US"/>
          </a:p>
        </p:txBody>
      </p:sp>
      <p:sp>
        <p:nvSpPr>
          <p:cNvPr id="6" name="Footer Placeholder 5">
            <a:extLst>
              <a:ext uri="{FF2B5EF4-FFF2-40B4-BE49-F238E27FC236}">
                <a16:creationId xmlns:a16="http://schemas.microsoft.com/office/drawing/2014/main" id="{8206636A-5BCC-0C7F-43C3-0AB8A4B610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A84C1-25B8-AFB5-6B4B-07A62D81B84F}"/>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2671578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93C9-5AAE-DA9C-C3EB-8D3D2539B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5B7C4-BAA9-F48C-7EB4-65F0C7D201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617EFC-7BA4-E0DC-B91C-57ECC2A2A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93AF33-CFDD-02B9-5FC7-3BD20499E55D}"/>
              </a:ext>
            </a:extLst>
          </p:cNvPr>
          <p:cNvSpPr>
            <a:spLocks noGrp="1"/>
          </p:cNvSpPr>
          <p:nvPr>
            <p:ph type="dt" sz="half" idx="10"/>
          </p:nvPr>
        </p:nvSpPr>
        <p:spPr/>
        <p:txBody>
          <a:bodyPr/>
          <a:lstStyle/>
          <a:p>
            <a:fld id="{33EF1695-87D9-7E4A-9386-D684DC45BA59}" type="datetimeFigureOut">
              <a:rPr lang="en-US" smtClean="0"/>
              <a:t>9/5/24</a:t>
            </a:fld>
            <a:endParaRPr lang="en-US"/>
          </a:p>
        </p:txBody>
      </p:sp>
      <p:sp>
        <p:nvSpPr>
          <p:cNvPr id="6" name="Footer Placeholder 5">
            <a:extLst>
              <a:ext uri="{FF2B5EF4-FFF2-40B4-BE49-F238E27FC236}">
                <a16:creationId xmlns:a16="http://schemas.microsoft.com/office/drawing/2014/main" id="{9855C312-EAA1-ACAF-9D68-B58535F79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9EDBF-2D96-6BDD-6CA4-DE958914F1D3}"/>
              </a:ext>
            </a:extLst>
          </p:cNvPr>
          <p:cNvSpPr>
            <a:spLocks noGrp="1"/>
          </p:cNvSpPr>
          <p:nvPr>
            <p:ph type="sldNum" sz="quarter" idx="12"/>
          </p:nvPr>
        </p:nvSpPr>
        <p:spPr/>
        <p:txBody>
          <a:bodyPr/>
          <a:lstStyle/>
          <a:p>
            <a:fld id="{E342959D-441B-FF4B-9F19-9CE2292D969D}" type="slidenum">
              <a:rPr lang="en-US" smtClean="0"/>
              <a:t>‹#›</a:t>
            </a:fld>
            <a:endParaRPr lang="en-US"/>
          </a:p>
        </p:txBody>
      </p:sp>
    </p:spTree>
    <p:extLst>
      <p:ext uri="{BB962C8B-B14F-4D97-AF65-F5344CB8AC3E}">
        <p14:creationId xmlns:p14="http://schemas.microsoft.com/office/powerpoint/2010/main" val="1495918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449728-4B82-0556-0882-CF0651313C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C665B6-5DC1-1EE6-79AB-22690C5F4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9A8C5-77D0-2D6D-10CC-BAA25CBA7E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EF1695-87D9-7E4A-9386-D684DC45BA59}" type="datetimeFigureOut">
              <a:rPr lang="en-US" smtClean="0"/>
              <a:t>9/5/24</a:t>
            </a:fld>
            <a:endParaRPr lang="en-US"/>
          </a:p>
        </p:txBody>
      </p:sp>
      <p:sp>
        <p:nvSpPr>
          <p:cNvPr id="5" name="Footer Placeholder 4">
            <a:extLst>
              <a:ext uri="{FF2B5EF4-FFF2-40B4-BE49-F238E27FC236}">
                <a16:creationId xmlns:a16="http://schemas.microsoft.com/office/drawing/2014/main" id="{DFE759C5-E8C4-E8A5-A427-4D4E8ED74F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F01A9D6-2796-34FD-D695-C1D429EB87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342959D-441B-FF4B-9F19-9CE2292D969D}" type="slidenum">
              <a:rPr lang="en-US" smtClean="0"/>
              <a:t>‹#›</a:t>
            </a:fld>
            <a:endParaRPr lang="en-US"/>
          </a:p>
        </p:txBody>
      </p:sp>
    </p:spTree>
    <p:extLst>
      <p:ext uri="{BB962C8B-B14F-4D97-AF65-F5344CB8AC3E}">
        <p14:creationId xmlns:p14="http://schemas.microsoft.com/office/powerpoint/2010/main" val="3585245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2663-AD7F-22E0-0E26-401994418EFA}"/>
              </a:ext>
            </a:extLst>
          </p:cNvPr>
          <p:cNvSpPr>
            <a:spLocks noGrp="1"/>
          </p:cNvSpPr>
          <p:nvPr>
            <p:ph type="title"/>
          </p:nvPr>
        </p:nvSpPr>
        <p:spPr/>
        <p:txBody>
          <a:bodyPr/>
          <a:lstStyle/>
          <a:p>
            <a:r>
              <a:rPr lang="en-US" dirty="0"/>
              <a:t>SBMH GPRA Overview</a:t>
            </a:r>
          </a:p>
        </p:txBody>
      </p:sp>
      <p:sp>
        <p:nvSpPr>
          <p:cNvPr id="3" name="Content Placeholder 2">
            <a:extLst>
              <a:ext uri="{FF2B5EF4-FFF2-40B4-BE49-F238E27FC236}">
                <a16:creationId xmlns:a16="http://schemas.microsoft.com/office/drawing/2014/main" id="{63598D0A-68D9-A5D5-4BC2-F6035C78025F}"/>
              </a:ext>
            </a:extLst>
          </p:cNvPr>
          <p:cNvSpPr>
            <a:spLocks noGrp="1"/>
          </p:cNvSpPr>
          <p:nvPr>
            <p:ph idx="1"/>
          </p:nvPr>
        </p:nvSpPr>
        <p:spPr/>
        <p:txBody>
          <a:bodyPr/>
          <a:lstStyle/>
          <a:p>
            <a:pPr marL="514350" indent="-514350">
              <a:buFont typeface="+mj-lt"/>
              <a:buAutoNum type="arabicPeriod"/>
            </a:pPr>
            <a:r>
              <a:rPr lang="en-US" dirty="0"/>
              <a:t>New Hires </a:t>
            </a:r>
          </a:p>
          <a:p>
            <a:pPr marL="514350" indent="-514350">
              <a:buFont typeface="+mj-lt"/>
              <a:buAutoNum type="arabicPeriod"/>
            </a:pPr>
            <a:r>
              <a:rPr lang="en-US" dirty="0"/>
              <a:t>Retained</a:t>
            </a:r>
          </a:p>
          <a:p>
            <a:pPr marL="514350" indent="-514350">
              <a:buFont typeface="+mj-lt"/>
              <a:buAutoNum type="arabicPeriod"/>
            </a:pPr>
            <a:r>
              <a:rPr lang="en-US" dirty="0"/>
              <a:t>Student/Provider Ratio</a:t>
            </a:r>
          </a:p>
          <a:p>
            <a:pPr marL="514350" indent="-514350">
              <a:buFont typeface="+mj-lt"/>
              <a:buAutoNum type="arabicPeriod"/>
            </a:pPr>
            <a:r>
              <a:rPr lang="en-US" dirty="0"/>
              <a:t>Attrition</a:t>
            </a:r>
          </a:p>
          <a:p>
            <a:pPr marL="514350" indent="-514350">
              <a:buFont typeface="+mj-lt"/>
              <a:buAutoNum type="arabicPeriod"/>
            </a:pPr>
            <a:r>
              <a:rPr lang="en-US" dirty="0"/>
              <a:t>Students Served</a:t>
            </a:r>
          </a:p>
          <a:p>
            <a:pPr marL="514350" indent="-514350">
              <a:buFont typeface="+mj-lt"/>
              <a:buAutoNum type="arabicPeriod"/>
            </a:pPr>
            <a:r>
              <a:rPr lang="en-US" dirty="0"/>
              <a:t>CP1: Diversity </a:t>
            </a:r>
          </a:p>
        </p:txBody>
      </p:sp>
      <p:pic>
        <p:nvPicPr>
          <p:cNvPr id="4" name="Picture 3">
            <a:extLst>
              <a:ext uri="{FF2B5EF4-FFF2-40B4-BE49-F238E27FC236}">
                <a16:creationId xmlns:a16="http://schemas.microsoft.com/office/drawing/2014/main" id="{759B5EB3-DF9E-139C-1F66-1F5174EAA1A5}"/>
              </a:ext>
            </a:extLst>
          </p:cNvPr>
          <p:cNvPicPr>
            <a:picLocks noChangeAspect="1"/>
          </p:cNvPicPr>
          <p:nvPr/>
        </p:nvPicPr>
        <p:blipFill>
          <a:blip r:embed="rId2"/>
          <a:stretch>
            <a:fillRect/>
          </a:stretch>
        </p:blipFill>
        <p:spPr>
          <a:xfrm>
            <a:off x="8148519" y="5542671"/>
            <a:ext cx="3624527" cy="634292"/>
          </a:xfrm>
          <a:prstGeom prst="rect">
            <a:avLst/>
          </a:prstGeom>
        </p:spPr>
      </p:pic>
    </p:spTree>
    <p:extLst>
      <p:ext uri="{BB962C8B-B14F-4D97-AF65-F5344CB8AC3E}">
        <p14:creationId xmlns:p14="http://schemas.microsoft.com/office/powerpoint/2010/main" val="3545259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50E7A6-18ED-4833-E152-D423F6C70EEE}"/>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49806B-B81B-2FED-2DCD-A719097205B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GPRA 4: Example</a:t>
            </a:r>
          </a:p>
        </p:txBody>
      </p:sp>
      <p:pic>
        <p:nvPicPr>
          <p:cNvPr id="5" name="Picture 4" descr="A logo of a company&#10;&#10;Description automatically generated">
            <a:extLst>
              <a:ext uri="{FF2B5EF4-FFF2-40B4-BE49-F238E27FC236}">
                <a16:creationId xmlns:a16="http://schemas.microsoft.com/office/drawing/2014/main" id="{8432D05C-2FC9-1524-5939-1C5E1A49E554}"/>
              </a:ext>
            </a:extLst>
          </p:cNvPr>
          <p:cNvPicPr>
            <a:picLocks noChangeAspect="1"/>
          </p:cNvPicPr>
          <p:nvPr/>
        </p:nvPicPr>
        <p:blipFill>
          <a:blip r:embed="rId2"/>
          <a:stretch>
            <a:fillRect/>
          </a:stretch>
        </p:blipFill>
        <p:spPr>
          <a:xfrm>
            <a:off x="11042917" y="5994400"/>
            <a:ext cx="863600" cy="863600"/>
          </a:xfrm>
          <a:prstGeom prst="rect">
            <a:avLst/>
          </a:prstGeom>
        </p:spPr>
      </p:pic>
      <p:graphicFrame>
        <p:nvGraphicFramePr>
          <p:cNvPr id="6" name="Table 5">
            <a:extLst>
              <a:ext uri="{FF2B5EF4-FFF2-40B4-BE49-F238E27FC236}">
                <a16:creationId xmlns:a16="http://schemas.microsoft.com/office/drawing/2014/main" id="{879734FD-5C0E-7D97-34C3-72CFDA25A8D5}"/>
              </a:ext>
            </a:extLst>
          </p:cNvPr>
          <p:cNvGraphicFramePr>
            <a:graphicFrameLocks noGrp="1"/>
          </p:cNvGraphicFramePr>
          <p:nvPr>
            <p:extLst>
              <p:ext uri="{D42A27DB-BD31-4B8C-83A1-F6EECF244321}">
                <p14:modId xmlns:p14="http://schemas.microsoft.com/office/powerpoint/2010/main" val="3916790636"/>
              </p:ext>
            </p:extLst>
          </p:nvPr>
        </p:nvGraphicFramePr>
        <p:xfrm>
          <a:off x="501660" y="1877028"/>
          <a:ext cx="10371146" cy="4452165"/>
        </p:xfrm>
        <a:graphic>
          <a:graphicData uri="http://schemas.openxmlformats.org/drawingml/2006/table">
            <a:tbl>
              <a:tblPr firstRow="1" firstCol="1" bandRow="1"/>
              <a:tblGrid>
                <a:gridCol w="2769481">
                  <a:extLst>
                    <a:ext uri="{9D8B030D-6E8A-4147-A177-3AD203B41FA5}">
                      <a16:colId xmlns:a16="http://schemas.microsoft.com/office/drawing/2014/main" val="3812126215"/>
                    </a:ext>
                  </a:extLst>
                </a:gridCol>
                <a:gridCol w="2822838">
                  <a:extLst>
                    <a:ext uri="{9D8B030D-6E8A-4147-A177-3AD203B41FA5}">
                      <a16:colId xmlns:a16="http://schemas.microsoft.com/office/drawing/2014/main" val="1682742370"/>
                    </a:ext>
                  </a:extLst>
                </a:gridCol>
                <a:gridCol w="4778827">
                  <a:extLst>
                    <a:ext uri="{9D8B030D-6E8A-4147-A177-3AD203B41FA5}">
                      <a16:colId xmlns:a16="http://schemas.microsoft.com/office/drawing/2014/main" val="1255421197"/>
                    </a:ext>
                  </a:extLst>
                </a:gridCol>
              </a:tblGrid>
              <a:tr h="494685">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SBMH Providers</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5966339"/>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Ayseha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Retained</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3169021450"/>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Carlos</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Retained</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2037869929"/>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Ming</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Left Position</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503A"/>
                    </a:solidFill>
                  </a:tcPr>
                </a:tc>
                <a:extLst>
                  <a:ext uri="{0D108BD9-81ED-4DB2-BD59-A6C34878D82A}">
                    <a16:rowId xmlns:a16="http://schemas.microsoft.com/office/drawing/2014/main" val="2754782308"/>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Amara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49054511"/>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Dmitri</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54662371"/>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Sofia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448027"/>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Khaled</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 but then Left Position</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E503A"/>
                    </a:solidFill>
                  </a:tcPr>
                </a:tc>
                <a:extLst>
                  <a:ext uri="{0D108BD9-81ED-4DB2-BD59-A6C34878D82A}">
                    <a16:rowId xmlns:a16="http://schemas.microsoft.com/office/drawing/2014/main" val="1065400859"/>
                  </a:ext>
                </a:extLst>
              </a:tr>
              <a:tr h="494685">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4</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0</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2</a:t>
                      </a:r>
                      <a:endParaRPr lang="en-US" sz="3700" b="0" i="0" u="none" strike="noStrike" dirty="0">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0348405"/>
                  </a:ext>
                </a:extLst>
              </a:tr>
            </a:tbl>
          </a:graphicData>
        </a:graphic>
      </p:graphicFrame>
    </p:spTree>
    <p:extLst>
      <p:ext uri="{BB962C8B-B14F-4D97-AF65-F5344CB8AC3E}">
        <p14:creationId xmlns:p14="http://schemas.microsoft.com/office/powerpoint/2010/main" val="175242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1EDA3B-0581-C47B-28D6-EAFA95E4520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1733DB-33A0-4110-9CD3-2129A6AF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Freeform: Shape 9">
            <a:extLst>
              <a:ext uri="{FF2B5EF4-FFF2-40B4-BE49-F238E27FC236}">
                <a16:creationId xmlns:a16="http://schemas.microsoft.com/office/drawing/2014/main" id="{B9E16E44-7CCC-F7F4-99B5-513113C09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FE93C67-B6D8-D774-1120-04E4D7B24651}"/>
              </a:ext>
            </a:extLst>
          </p:cNvPr>
          <p:cNvSpPr>
            <a:spLocks noGrp="1"/>
          </p:cNvSpPr>
          <p:nvPr>
            <p:ph type="title"/>
          </p:nvPr>
        </p:nvSpPr>
        <p:spPr>
          <a:xfrm>
            <a:off x="838200" y="365125"/>
            <a:ext cx="10515600" cy="1325563"/>
          </a:xfrm>
        </p:spPr>
        <p:txBody>
          <a:bodyPr>
            <a:normAutofit/>
          </a:bodyPr>
          <a:lstStyle/>
          <a:p>
            <a:r>
              <a:rPr lang="en-US" dirty="0"/>
              <a:t>GPRA 5: Students Served</a:t>
            </a:r>
          </a:p>
        </p:txBody>
      </p:sp>
      <p:sp>
        <p:nvSpPr>
          <p:cNvPr id="12" name="Arc 11">
            <a:extLst>
              <a:ext uri="{FF2B5EF4-FFF2-40B4-BE49-F238E27FC236}">
                <a16:creationId xmlns:a16="http://schemas.microsoft.com/office/drawing/2014/main" id="{5D335FA7-83B5-FB16-E6FB-80B38AB3B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5CD9D5A-0BA1-6965-0007-39C5AECDE6B7}"/>
              </a:ext>
            </a:extLst>
          </p:cNvPr>
          <p:cNvSpPr>
            <a:spLocks noGrp="1"/>
          </p:cNvSpPr>
          <p:nvPr>
            <p:ph idx="1"/>
          </p:nvPr>
        </p:nvSpPr>
        <p:spPr>
          <a:xfrm>
            <a:off x="838200" y="1825625"/>
            <a:ext cx="10515600" cy="4351338"/>
          </a:xfrm>
        </p:spPr>
        <p:txBody>
          <a:bodyPr>
            <a:normAutofit/>
          </a:bodyPr>
          <a:lstStyle/>
          <a:p>
            <a:r>
              <a:rPr lang="en-US" dirty="0"/>
              <a:t>The </a:t>
            </a:r>
            <a:r>
              <a:rPr lang="en-US" b="1" dirty="0"/>
              <a:t>total number of students </a:t>
            </a:r>
            <a:r>
              <a:rPr lang="en-US" dirty="0"/>
              <a:t>who received school-based mental health services as a result of the grant.</a:t>
            </a:r>
          </a:p>
          <a:p>
            <a:r>
              <a:rPr lang="en-US" dirty="0"/>
              <a:t>Explanation of Progress</a:t>
            </a:r>
          </a:p>
          <a:p>
            <a:pPr lvl="1"/>
            <a:r>
              <a:rPr lang="en-US" dirty="0"/>
              <a:t>Describe what services were provided and how grant or matching funds supported them.  </a:t>
            </a:r>
          </a:p>
          <a:p>
            <a:pPr lvl="1"/>
            <a:endParaRPr lang="en-US" dirty="0"/>
          </a:p>
        </p:txBody>
      </p:sp>
      <p:pic>
        <p:nvPicPr>
          <p:cNvPr id="4" name="Picture 3" descr="A logo of a company&#10;&#10;Description automatically generated">
            <a:extLst>
              <a:ext uri="{FF2B5EF4-FFF2-40B4-BE49-F238E27FC236}">
                <a16:creationId xmlns:a16="http://schemas.microsoft.com/office/drawing/2014/main" id="{A32F312A-CBE9-6FFB-3FC2-1AFEDC3EB503}"/>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1393871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D3CADC-2EDF-5091-BC78-72A33D1BAA8A}"/>
            </a:ext>
          </a:extLst>
        </p:cNvPr>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48924B-086E-B818-3C00-6C69D3B7A61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GPRA 5: Example</a:t>
            </a:r>
          </a:p>
        </p:txBody>
      </p:sp>
      <p:pic>
        <p:nvPicPr>
          <p:cNvPr id="5" name="Picture 4" descr="A logo of a company&#10;&#10;Description automatically generated">
            <a:extLst>
              <a:ext uri="{FF2B5EF4-FFF2-40B4-BE49-F238E27FC236}">
                <a16:creationId xmlns:a16="http://schemas.microsoft.com/office/drawing/2014/main" id="{E4258A0A-98D9-31C7-D85B-856365A44863}"/>
              </a:ext>
            </a:extLst>
          </p:cNvPr>
          <p:cNvPicPr>
            <a:picLocks noChangeAspect="1"/>
          </p:cNvPicPr>
          <p:nvPr/>
        </p:nvPicPr>
        <p:blipFill>
          <a:blip r:embed="rId2"/>
          <a:stretch>
            <a:fillRect/>
          </a:stretch>
        </p:blipFill>
        <p:spPr>
          <a:xfrm>
            <a:off x="11042917" y="5994400"/>
            <a:ext cx="863600" cy="863600"/>
          </a:xfrm>
          <a:prstGeom prst="rect">
            <a:avLst/>
          </a:prstGeom>
        </p:spPr>
      </p:pic>
      <p:graphicFrame>
        <p:nvGraphicFramePr>
          <p:cNvPr id="3" name="Table 2">
            <a:extLst>
              <a:ext uri="{FF2B5EF4-FFF2-40B4-BE49-F238E27FC236}">
                <a16:creationId xmlns:a16="http://schemas.microsoft.com/office/drawing/2014/main" id="{04EDD081-4EAA-B5E8-1BD2-329A4EEBB144}"/>
              </a:ext>
            </a:extLst>
          </p:cNvPr>
          <p:cNvGraphicFramePr>
            <a:graphicFrameLocks noGrp="1"/>
          </p:cNvGraphicFramePr>
          <p:nvPr>
            <p:extLst>
              <p:ext uri="{D42A27DB-BD31-4B8C-83A1-F6EECF244321}">
                <p14:modId xmlns:p14="http://schemas.microsoft.com/office/powerpoint/2010/main" val="520306400"/>
              </p:ext>
            </p:extLst>
          </p:nvPr>
        </p:nvGraphicFramePr>
        <p:xfrm>
          <a:off x="1318683" y="1932997"/>
          <a:ext cx="9554629" cy="4174199"/>
        </p:xfrm>
        <a:graphic>
          <a:graphicData uri="http://schemas.openxmlformats.org/drawingml/2006/table">
            <a:tbl>
              <a:tblPr firstRow="1" firstCol="1" bandRow="1"/>
              <a:tblGrid>
                <a:gridCol w="6188577">
                  <a:extLst>
                    <a:ext uri="{9D8B030D-6E8A-4147-A177-3AD203B41FA5}">
                      <a16:colId xmlns:a16="http://schemas.microsoft.com/office/drawing/2014/main" val="696654434"/>
                    </a:ext>
                  </a:extLst>
                </a:gridCol>
                <a:gridCol w="1550504">
                  <a:extLst>
                    <a:ext uri="{9D8B030D-6E8A-4147-A177-3AD203B41FA5}">
                      <a16:colId xmlns:a16="http://schemas.microsoft.com/office/drawing/2014/main" val="1658872137"/>
                    </a:ext>
                  </a:extLst>
                </a:gridCol>
                <a:gridCol w="1815548">
                  <a:extLst>
                    <a:ext uri="{9D8B030D-6E8A-4147-A177-3AD203B41FA5}">
                      <a16:colId xmlns:a16="http://schemas.microsoft.com/office/drawing/2014/main" val="2149118022"/>
                    </a:ext>
                  </a:extLst>
                </a:gridCol>
              </a:tblGrid>
              <a:tr h="606015">
                <a:tc>
                  <a:txBody>
                    <a:bodyPr/>
                    <a:lstStyle/>
                    <a:p>
                      <a:pPr marL="0" marR="0" algn="l" fontAlgn="t">
                        <a:lnSpc>
                          <a:spcPct val="107000"/>
                        </a:lnSpc>
                        <a:spcBef>
                          <a:spcPts val="0"/>
                        </a:spcBef>
                        <a:spcAft>
                          <a:spcPts val="0"/>
                        </a:spcAft>
                      </a:pPr>
                      <a:r>
                        <a:rPr lang="en-US" sz="2800" b="1"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SBMH LEAs</a:t>
                      </a:r>
                      <a:endParaRPr lang="en-US" sz="4400" b="0" i="0" u="none" strike="noStrike" dirty="0">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7751258"/>
                  </a:ext>
                </a:extLst>
              </a:tr>
              <a:tr h="1144124">
                <a:tc>
                  <a:txBody>
                    <a:bodyPr/>
                    <a:lstStyle/>
                    <a:p>
                      <a:pPr marL="0" marR="0" algn="l" fontAlgn="t">
                        <a:lnSpc>
                          <a:spcPct val="107000"/>
                        </a:lnSpc>
                        <a:spcBef>
                          <a:spcPts val="0"/>
                        </a:spcBef>
                        <a:spcAft>
                          <a:spcPts val="0"/>
                        </a:spcAft>
                      </a:pPr>
                      <a:r>
                        <a:rPr lang="en-US" sz="2800" b="0" i="0" u="none" strike="noStrike" dirty="0">
                          <a:effectLst/>
                          <a:latin typeface="Aptos" panose="020B0004020202020204" pitchFamily="34" charset="0"/>
                          <a:ea typeface="Aptos" panose="020B0004020202020204" pitchFamily="34" charset="0"/>
                          <a:cs typeface="Times New Roman" panose="02020603050405020304" pitchFamily="18" charset="0"/>
                        </a:rPr>
                        <a:t>Willow Creek Independent School District</a:t>
                      </a:r>
                      <a:endParaRPr lang="en-US" sz="4400" b="0" i="0" u="none" strike="noStrike" dirty="0">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1,200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1,450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2867147"/>
                  </a:ext>
                </a:extLst>
              </a:tr>
              <a:tr h="606015">
                <a:tc>
                  <a:txBody>
                    <a:bodyPr/>
                    <a:lstStyle/>
                    <a:p>
                      <a:pPr marL="0" marR="0" algn="l" fontAlgn="t">
                        <a:lnSpc>
                          <a:spcPct val="107000"/>
                        </a:lnSpc>
                        <a:spcBef>
                          <a:spcPts val="0"/>
                        </a:spcBef>
                        <a:spcAft>
                          <a:spcPts val="0"/>
                        </a:spcAft>
                      </a:pPr>
                      <a:r>
                        <a:rPr lang="en-US" sz="2800" b="0" i="0" u="none" strike="noStrike">
                          <a:effectLst/>
                          <a:latin typeface="Aptos" panose="020B0004020202020204" pitchFamily="34" charset="0"/>
                          <a:ea typeface="Aptos" panose="020B0004020202020204" pitchFamily="34" charset="0"/>
                          <a:cs typeface="Times New Roman" panose="02020603050405020304" pitchFamily="18" charset="0"/>
                        </a:rPr>
                        <a:t>Redwood Hills School District </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900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1,100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1312310"/>
                  </a:ext>
                </a:extLst>
              </a:tr>
              <a:tr h="606015">
                <a:tc>
                  <a:txBody>
                    <a:bodyPr/>
                    <a:lstStyle/>
                    <a:p>
                      <a:pPr marL="0" marR="0" algn="l" fontAlgn="t">
                        <a:lnSpc>
                          <a:spcPct val="107000"/>
                        </a:lnSpc>
                        <a:spcBef>
                          <a:spcPts val="0"/>
                        </a:spcBef>
                        <a:spcAft>
                          <a:spcPts val="0"/>
                        </a:spcAft>
                      </a:pPr>
                      <a:r>
                        <a:rPr lang="en-US" sz="2800" b="0" i="0" u="none" strike="noStrike">
                          <a:effectLst/>
                          <a:latin typeface="Aptos" panose="020B0004020202020204" pitchFamily="34" charset="0"/>
                          <a:ea typeface="Aptos" panose="020B0004020202020204" pitchFamily="34" charset="0"/>
                          <a:cs typeface="Times New Roman" panose="02020603050405020304" pitchFamily="18" charset="0"/>
                        </a:rPr>
                        <a:t>Silver Lake Educational District</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1,050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1,300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5812407"/>
                  </a:ext>
                </a:extLst>
              </a:tr>
              <a:tr h="606015">
                <a:tc>
                  <a:txBody>
                    <a:bodyPr/>
                    <a:lstStyle/>
                    <a:p>
                      <a:pPr marL="0" marR="0" algn="l" fontAlgn="t">
                        <a:lnSpc>
                          <a:spcPct val="107000"/>
                        </a:lnSpc>
                        <a:spcBef>
                          <a:spcPts val="0"/>
                        </a:spcBef>
                        <a:spcAft>
                          <a:spcPts val="0"/>
                        </a:spcAft>
                      </a:pPr>
                      <a:r>
                        <a:rPr lang="en-US" sz="2800" b="0" i="0" u="none" strike="noStrike">
                          <a:effectLst/>
                          <a:latin typeface="Aptos" panose="020B0004020202020204" pitchFamily="34" charset="0"/>
                          <a:ea typeface="Aptos" panose="020B0004020202020204" pitchFamily="34" charset="0"/>
                          <a:cs typeface="Times New Roman" panose="02020603050405020304" pitchFamily="18" charset="0"/>
                        </a:rPr>
                        <a:t>Oakwood Unified School District</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1,300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1,500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9349357"/>
                  </a:ext>
                </a:extLst>
              </a:tr>
              <a:tr h="606015">
                <a:tc>
                  <a:txBody>
                    <a:bodyPr/>
                    <a:lstStyle/>
                    <a:p>
                      <a:pPr marL="0" marR="0" algn="l" fontAlgn="t">
                        <a:lnSpc>
                          <a:spcPct val="107000"/>
                        </a:lnSpc>
                        <a:spcBef>
                          <a:spcPts val="0"/>
                        </a:spcBef>
                        <a:spcAft>
                          <a:spcPts val="0"/>
                        </a:spcAft>
                      </a:pPr>
                      <a:r>
                        <a:rPr lang="en-US" sz="28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5</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4,450</a:t>
                      </a:r>
                      <a:endParaRPr lang="en-US" sz="4400" b="0" i="0" u="none" strike="noStrike">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8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5,350</a:t>
                      </a:r>
                      <a:endParaRPr lang="en-US" sz="4400" b="0" i="0" u="none" strike="noStrike" dirty="0">
                        <a:effectLst/>
                        <a:latin typeface="Arial" panose="020B0604020202020204" pitchFamily="34" charset="0"/>
                      </a:endParaRPr>
                    </a:p>
                  </a:txBody>
                  <a:tcPr marL="189239" marR="189239" marT="2628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9270317"/>
                  </a:ext>
                </a:extLst>
              </a:tr>
            </a:tbl>
          </a:graphicData>
        </a:graphic>
      </p:graphicFrame>
    </p:spTree>
    <p:extLst>
      <p:ext uri="{BB962C8B-B14F-4D97-AF65-F5344CB8AC3E}">
        <p14:creationId xmlns:p14="http://schemas.microsoft.com/office/powerpoint/2010/main" val="2265937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EFA69-AFB0-4879-A973-19EE17935392}"/>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GPRA 6: Diversity</a:t>
            </a:r>
          </a:p>
        </p:txBody>
      </p:sp>
      <p:sp>
        <p:nvSpPr>
          <p:cNvPr id="3" name="Content Placeholder 2">
            <a:extLst>
              <a:ext uri="{FF2B5EF4-FFF2-40B4-BE49-F238E27FC236}">
                <a16:creationId xmlns:a16="http://schemas.microsoft.com/office/drawing/2014/main" id="{40B3C322-9E59-030E-77D1-86BD99EFDB90}"/>
              </a:ext>
            </a:extLst>
          </p:cNvPr>
          <p:cNvSpPr>
            <a:spLocks noGrp="1"/>
          </p:cNvSpPr>
          <p:nvPr>
            <p:ph idx="1"/>
          </p:nvPr>
        </p:nvSpPr>
        <p:spPr>
          <a:xfrm>
            <a:off x="4810259" y="649480"/>
            <a:ext cx="6555347" cy="5546047"/>
          </a:xfrm>
        </p:spPr>
        <p:txBody>
          <a:bodyPr anchor="ctr">
            <a:normAutofit/>
          </a:bodyPr>
          <a:lstStyle/>
          <a:p>
            <a:pPr marL="0" indent="0">
              <a:buNone/>
            </a:pPr>
            <a:r>
              <a:rPr lang="en-US" b="1" dirty="0"/>
              <a:t>Competitive Preference Priority 1</a:t>
            </a:r>
          </a:p>
          <a:p>
            <a:pPr marL="0" indent="0">
              <a:buNone/>
            </a:pPr>
            <a:r>
              <a:rPr lang="en-US" sz="2400" dirty="0"/>
              <a:t>To meet this priority, applicants must propose a plan to increase the number of credentialed school-based mental health services providers in LEAs with demonstrated need who are from diverse backgrounds or who are from communities served by the LEAs with demonstrated need.</a:t>
            </a:r>
          </a:p>
        </p:txBody>
      </p:sp>
      <p:pic>
        <p:nvPicPr>
          <p:cNvPr id="4" name="Picture 3" descr="A logo of a company&#10;&#10;Description automatically generated">
            <a:extLst>
              <a:ext uri="{FF2B5EF4-FFF2-40B4-BE49-F238E27FC236}">
                <a16:creationId xmlns:a16="http://schemas.microsoft.com/office/drawing/2014/main" id="{9FEE8671-73FF-BC56-26BC-0699842043DC}"/>
              </a:ext>
            </a:extLst>
          </p:cNvPr>
          <p:cNvPicPr>
            <a:picLocks noChangeAspect="1"/>
          </p:cNvPicPr>
          <p:nvPr/>
        </p:nvPicPr>
        <p:blipFill>
          <a:blip r:embed="rId2"/>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273608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91E023-3A46-8E5F-D02E-3AA8F934026E}"/>
              </a:ext>
            </a:extLst>
          </p:cNvPr>
          <p:cNvSpPr>
            <a:spLocks noGrp="1"/>
          </p:cNvSpPr>
          <p:nvPr>
            <p:ph type="title"/>
          </p:nvPr>
        </p:nvSpPr>
        <p:spPr>
          <a:xfrm>
            <a:off x="838200" y="365125"/>
            <a:ext cx="10515600" cy="1325563"/>
          </a:xfrm>
        </p:spPr>
        <p:txBody>
          <a:bodyPr>
            <a:normAutofit/>
          </a:bodyPr>
          <a:lstStyle/>
          <a:p>
            <a:r>
              <a:rPr lang="en-US" dirty="0"/>
              <a:t>GPRA 6: Diversity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47BF8BF-88AB-E16D-E7F2-EA87986EF391}"/>
              </a:ext>
            </a:extLst>
          </p:cNvPr>
          <p:cNvSpPr>
            <a:spLocks noGrp="1"/>
          </p:cNvSpPr>
          <p:nvPr>
            <p:ph idx="1"/>
          </p:nvPr>
        </p:nvSpPr>
        <p:spPr>
          <a:xfrm>
            <a:off x="838200" y="1825625"/>
            <a:ext cx="10515600" cy="4351338"/>
          </a:xfrm>
        </p:spPr>
        <p:txBody>
          <a:bodyPr>
            <a:normAutofit lnSpcReduction="10000"/>
          </a:bodyPr>
          <a:lstStyle/>
          <a:p>
            <a:r>
              <a:rPr lang="en-US" dirty="0"/>
              <a:t>For grantees that addressed </a:t>
            </a:r>
            <a:r>
              <a:rPr lang="en-US" b="1" dirty="0"/>
              <a:t>competitive preference priority 1</a:t>
            </a:r>
            <a:r>
              <a:rPr lang="en-US" dirty="0"/>
              <a:t>, the number of such grantees that met their goal of increasing the diversity of school-based mental health services providers.</a:t>
            </a:r>
          </a:p>
          <a:p>
            <a:pPr lvl="1"/>
            <a:r>
              <a:rPr lang="en-US" dirty="0"/>
              <a:t>Enter </a:t>
            </a:r>
            <a:r>
              <a:rPr lang="en-US" b="1" dirty="0"/>
              <a:t>999</a:t>
            </a:r>
            <a:r>
              <a:rPr lang="en-US" dirty="0"/>
              <a:t> for raw target and actual numbers</a:t>
            </a:r>
          </a:p>
          <a:p>
            <a:r>
              <a:rPr lang="en-US" dirty="0"/>
              <a:t>Explanation of Progress</a:t>
            </a:r>
          </a:p>
          <a:p>
            <a:pPr lvl="1"/>
            <a:r>
              <a:rPr lang="en-US" dirty="0"/>
              <a:t>Indicate whether you intended to address this performance measure (</a:t>
            </a:r>
            <a:r>
              <a:rPr lang="en-US" b="1" dirty="0"/>
              <a:t>Yes/No</a:t>
            </a:r>
            <a:r>
              <a:rPr lang="en-US" dirty="0"/>
              <a:t>). </a:t>
            </a:r>
          </a:p>
          <a:p>
            <a:pPr lvl="1"/>
            <a:r>
              <a:rPr lang="en-US" dirty="0"/>
              <a:t>Also, specify whether you met your annual target goal for increasing the diversity of school-based mental health service providers in participating LEAs (</a:t>
            </a:r>
            <a:r>
              <a:rPr lang="en-US" b="1" dirty="0"/>
              <a:t>Yes/No</a:t>
            </a:r>
            <a:r>
              <a:rPr lang="en-US" dirty="0"/>
              <a:t>). </a:t>
            </a:r>
          </a:p>
          <a:p>
            <a:pPr lvl="1"/>
            <a:r>
              <a:rPr lang="en-US" dirty="0"/>
              <a:t>Finally, please share how you defined diversity and provide information related to hired providers. </a:t>
            </a:r>
          </a:p>
        </p:txBody>
      </p:sp>
      <p:pic>
        <p:nvPicPr>
          <p:cNvPr id="4" name="Picture 3" descr="A logo of a company&#10;&#10;Description automatically generated">
            <a:extLst>
              <a:ext uri="{FF2B5EF4-FFF2-40B4-BE49-F238E27FC236}">
                <a16:creationId xmlns:a16="http://schemas.microsoft.com/office/drawing/2014/main" id="{40FB1D99-9A7E-A70C-CA5D-8218D2DE2F73}"/>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1089942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9183EF-7825-3759-2A67-1217328C43B6}"/>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GPRA 4: Example</a:t>
            </a:r>
          </a:p>
        </p:txBody>
      </p:sp>
      <p:graphicFrame>
        <p:nvGraphicFramePr>
          <p:cNvPr id="5" name="Content Placeholder 4">
            <a:extLst>
              <a:ext uri="{FF2B5EF4-FFF2-40B4-BE49-F238E27FC236}">
                <a16:creationId xmlns:a16="http://schemas.microsoft.com/office/drawing/2014/main" id="{CABDE127-B897-FCE9-39FE-A22683AA8882}"/>
              </a:ext>
            </a:extLst>
          </p:cNvPr>
          <p:cNvGraphicFramePr>
            <a:graphicFrameLocks noGrp="1"/>
          </p:cNvGraphicFramePr>
          <p:nvPr>
            <p:ph idx="1"/>
            <p:extLst>
              <p:ext uri="{D42A27DB-BD31-4B8C-83A1-F6EECF244321}">
                <p14:modId xmlns:p14="http://schemas.microsoft.com/office/powerpoint/2010/main" val="4031440298"/>
              </p:ext>
            </p:extLst>
          </p:nvPr>
        </p:nvGraphicFramePr>
        <p:xfrm>
          <a:off x="1109305" y="2615979"/>
          <a:ext cx="9997332" cy="3689410"/>
        </p:xfrm>
        <a:graphic>
          <a:graphicData uri="http://schemas.openxmlformats.org/drawingml/2006/table">
            <a:tbl>
              <a:tblPr firstRow="1" firstCol="1" bandRow="1"/>
              <a:tblGrid>
                <a:gridCol w="2238364">
                  <a:extLst>
                    <a:ext uri="{9D8B030D-6E8A-4147-A177-3AD203B41FA5}">
                      <a16:colId xmlns:a16="http://schemas.microsoft.com/office/drawing/2014/main" val="2510590002"/>
                    </a:ext>
                  </a:extLst>
                </a:gridCol>
                <a:gridCol w="3645780">
                  <a:extLst>
                    <a:ext uri="{9D8B030D-6E8A-4147-A177-3AD203B41FA5}">
                      <a16:colId xmlns:a16="http://schemas.microsoft.com/office/drawing/2014/main" val="2558598396"/>
                    </a:ext>
                  </a:extLst>
                </a:gridCol>
                <a:gridCol w="4113188">
                  <a:extLst>
                    <a:ext uri="{9D8B030D-6E8A-4147-A177-3AD203B41FA5}">
                      <a16:colId xmlns:a16="http://schemas.microsoft.com/office/drawing/2014/main" val="1802016741"/>
                    </a:ext>
                  </a:extLst>
                </a:gridCol>
              </a:tblGrid>
              <a:tr h="368941">
                <a:tc>
                  <a:txBody>
                    <a:bodyPr/>
                    <a:lstStyle/>
                    <a:p>
                      <a:pPr marL="0" marR="0">
                        <a:lnSpc>
                          <a:spcPct val="107000"/>
                        </a:lnSpc>
                        <a:spcBef>
                          <a:spcPts val="0"/>
                        </a:spcBef>
                        <a:spcAft>
                          <a:spcPts val="0"/>
                        </a:spcAft>
                      </a:pPr>
                      <a:r>
                        <a:rPr lang="en-US" sz="2000" b="1">
                          <a:solidFill>
                            <a:srgbClr val="000000"/>
                          </a:solidFill>
                          <a:effectLst/>
                          <a:latin typeface="Aptos" panose="020B0004020202020204" pitchFamily="34" charset="0"/>
                          <a:ea typeface="Aptos" panose="020B0004020202020204" pitchFamily="34" charset="0"/>
                          <a:cs typeface="Aptos" panose="020B0004020202020204" pitchFamily="34" charset="0"/>
                        </a:rPr>
                        <a:t>SBMH Providers</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b="1">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b="1" dirty="0">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25661568"/>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Kwame</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173794"/>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Leila</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4625351"/>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Santiago</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8979837"/>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Hanae</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4409214"/>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Mark</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Not 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32500092"/>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Stephanie</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Not 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36730054"/>
                  </a:ext>
                </a:extLst>
              </a:tr>
              <a:tr h="368941">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Nia</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3412509644"/>
                  </a:ext>
                </a:extLst>
              </a:tr>
              <a:tr h="368941">
                <a:tc>
                  <a:txBody>
                    <a:bodyPr/>
                    <a:lstStyle/>
                    <a:p>
                      <a:pPr marL="0" marR="0">
                        <a:lnSpc>
                          <a:spcPct val="107000"/>
                        </a:lnSpc>
                        <a:spcBef>
                          <a:spcPts val="0"/>
                        </a:spcBef>
                        <a:spcAft>
                          <a:spcPts val="0"/>
                        </a:spcAft>
                      </a:pPr>
                      <a:r>
                        <a:rPr lang="en-US" sz="2000" dirty="0">
                          <a:solidFill>
                            <a:srgbClr val="000000"/>
                          </a:solidFill>
                          <a:effectLst/>
                          <a:latin typeface="Aptos" panose="020B0004020202020204" pitchFamily="34" charset="0"/>
                          <a:ea typeface="Aptos" panose="020B0004020202020204" pitchFamily="34" charset="0"/>
                          <a:cs typeface="Aptos" panose="020B0004020202020204" pitchFamily="34" charset="0"/>
                        </a:rPr>
                        <a:t>Jerome</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dirty="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dirty="0">
                          <a:solidFill>
                            <a:srgbClr val="000000"/>
                          </a:solidFill>
                          <a:effectLst/>
                          <a:latin typeface="Aptos" panose="020B0004020202020204" pitchFamily="34" charset="0"/>
                          <a:ea typeface="Aptos" panose="020B0004020202020204" pitchFamily="34" charset="0"/>
                          <a:cs typeface="Aptos" panose="020B0004020202020204" pitchFamily="34" charset="0"/>
                        </a:rPr>
                        <a:t>Underrepresented Group</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5E0B3"/>
                    </a:solidFill>
                  </a:tcPr>
                </a:tc>
                <a:extLst>
                  <a:ext uri="{0D108BD9-81ED-4DB2-BD59-A6C34878D82A}">
                    <a16:rowId xmlns:a16="http://schemas.microsoft.com/office/drawing/2014/main" val="516145397"/>
                  </a:ext>
                </a:extLst>
              </a:tr>
              <a:tr h="368941">
                <a:tc>
                  <a:txBody>
                    <a:bodyPr/>
                    <a:lstStyle/>
                    <a:p>
                      <a:pPr marL="0" marR="0">
                        <a:lnSpc>
                          <a:spcPct val="107000"/>
                        </a:lnSpc>
                        <a:spcBef>
                          <a:spcPts val="0"/>
                        </a:spcBef>
                        <a:spcAft>
                          <a:spcPts val="0"/>
                        </a:spcAft>
                      </a:pPr>
                      <a:r>
                        <a:rPr lang="en-US" sz="2000" b="1">
                          <a:solidFill>
                            <a:srgbClr val="000000"/>
                          </a:solidFill>
                          <a:effectLst/>
                          <a:latin typeface="Aptos" panose="020B0004020202020204" pitchFamily="34" charset="0"/>
                          <a:ea typeface="Aptos" panose="020B0004020202020204" pitchFamily="34" charset="0"/>
                          <a:cs typeface="Aptos" panose="020B0004020202020204" pitchFamily="34" charset="0"/>
                        </a:rPr>
                        <a:t>GPRA 6</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a:solidFill>
                            <a:srgbClr val="000000"/>
                          </a:solidFill>
                          <a:effectLst/>
                          <a:latin typeface="Aptos" panose="020B0004020202020204" pitchFamily="34" charset="0"/>
                          <a:ea typeface="Aptos" panose="020B0004020202020204" pitchFamily="34" charset="0"/>
                          <a:cs typeface="Aptos" panose="020B0004020202020204" pitchFamily="34" charset="0"/>
                        </a:rPr>
                        <a:t>999</a:t>
                      </a:r>
                      <a:endParaRPr lang="en-US" sz="180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2000" dirty="0">
                          <a:solidFill>
                            <a:srgbClr val="000000"/>
                          </a:solidFill>
                          <a:effectLst/>
                          <a:latin typeface="Aptos" panose="020B0004020202020204" pitchFamily="34" charset="0"/>
                          <a:ea typeface="Aptos" panose="020B0004020202020204" pitchFamily="34" charset="0"/>
                          <a:cs typeface="Aptos" panose="020B0004020202020204" pitchFamily="34" charset="0"/>
                        </a:rPr>
                        <a:t>999</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txBody>
                  <a:tcPr marL="112178" marR="1121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5905894"/>
                  </a:ext>
                </a:extLst>
              </a:tr>
            </a:tbl>
          </a:graphicData>
        </a:graphic>
      </p:graphicFrame>
      <p:pic>
        <p:nvPicPr>
          <p:cNvPr id="6" name="Picture 5" descr="A logo of a company&#10;&#10;Description automatically generated">
            <a:extLst>
              <a:ext uri="{FF2B5EF4-FFF2-40B4-BE49-F238E27FC236}">
                <a16:creationId xmlns:a16="http://schemas.microsoft.com/office/drawing/2014/main" id="{7A88D0F2-8959-AA0F-2350-58BB77E926D0}"/>
              </a:ext>
            </a:extLst>
          </p:cNvPr>
          <p:cNvPicPr>
            <a:picLocks noChangeAspect="1"/>
          </p:cNvPicPr>
          <p:nvPr/>
        </p:nvPicPr>
        <p:blipFill>
          <a:blip r:embed="rId2"/>
          <a:stretch>
            <a:fillRect/>
          </a:stretch>
        </p:blipFill>
        <p:spPr>
          <a:xfrm>
            <a:off x="11217518" y="5994715"/>
            <a:ext cx="863600" cy="863600"/>
          </a:xfrm>
          <a:prstGeom prst="rect">
            <a:avLst/>
          </a:prstGeom>
        </p:spPr>
      </p:pic>
    </p:spTree>
    <p:extLst>
      <p:ext uri="{BB962C8B-B14F-4D97-AF65-F5344CB8AC3E}">
        <p14:creationId xmlns:p14="http://schemas.microsoft.com/office/powerpoint/2010/main" val="4071071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B561E-F500-2A7E-E030-6EDDDC92F98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GPRA Guidance Tool</a:t>
            </a:r>
          </a:p>
        </p:txBody>
      </p:sp>
      <p:pic>
        <p:nvPicPr>
          <p:cNvPr id="6" name="Picture 5" descr="A screenshot of a computer&#10;&#10;Description automatically generated">
            <a:extLst>
              <a:ext uri="{FF2B5EF4-FFF2-40B4-BE49-F238E27FC236}">
                <a16:creationId xmlns:a16="http://schemas.microsoft.com/office/drawing/2014/main" id="{F3220749-09A1-0677-FC95-268620CC5A71}"/>
              </a:ext>
            </a:extLst>
          </p:cNvPr>
          <p:cNvPicPr>
            <a:picLocks noChangeAspect="1"/>
          </p:cNvPicPr>
          <p:nvPr/>
        </p:nvPicPr>
        <p:blipFill>
          <a:blip r:embed="rId2"/>
          <a:stretch>
            <a:fillRect/>
          </a:stretch>
        </p:blipFill>
        <p:spPr>
          <a:xfrm>
            <a:off x="4777316" y="952881"/>
            <a:ext cx="6780700" cy="4949909"/>
          </a:xfrm>
          <a:prstGeom prst="rect">
            <a:avLst/>
          </a:prstGeom>
        </p:spPr>
      </p:pic>
      <p:pic>
        <p:nvPicPr>
          <p:cNvPr id="10" name="Picture 9" descr="A logo of a company&#10;&#10;Description automatically generated">
            <a:extLst>
              <a:ext uri="{FF2B5EF4-FFF2-40B4-BE49-F238E27FC236}">
                <a16:creationId xmlns:a16="http://schemas.microsoft.com/office/drawing/2014/main" id="{99A81F66-8A29-2F15-009C-15D99B4AC3B2}"/>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2164350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057A7-E4B9-7F45-7506-4E8F96494BEA}"/>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GPRA Guidance Tool</a:t>
            </a:r>
          </a:p>
        </p:txBody>
      </p:sp>
      <p:pic>
        <p:nvPicPr>
          <p:cNvPr id="7" name="Content Placeholder 6">
            <a:extLst>
              <a:ext uri="{FF2B5EF4-FFF2-40B4-BE49-F238E27FC236}">
                <a16:creationId xmlns:a16="http://schemas.microsoft.com/office/drawing/2014/main" id="{5495157F-CC86-4A9A-CB1A-41C6FAEBF4F5}"/>
              </a:ext>
            </a:extLst>
          </p:cNvPr>
          <p:cNvPicPr>
            <a:picLocks noGrp="1" noChangeAspect="1"/>
          </p:cNvPicPr>
          <p:nvPr>
            <p:ph idx="1"/>
          </p:nvPr>
        </p:nvPicPr>
        <p:blipFill>
          <a:blip r:embed="rId2"/>
          <a:stretch>
            <a:fillRect/>
          </a:stretch>
        </p:blipFill>
        <p:spPr>
          <a:xfrm>
            <a:off x="723900" y="2474907"/>
            <a:ext cx="10744200" cy="3706748"/>
          </a:xfrm>
          <a:prstGeom prst="rect">
            <a:avLst/>
          </a:prstGeom>
        </p:spPr>
      </p:pic>
      <p:pic>
        <p:nvPicPr>
          <p:cNvPr id="5" name="Picture 4" descr="A logo of a company&#10;&#10;Description automatically generated">
            <a:extLst>
              <a:ext uri="{FF2B5EF4-FFF2-40B4-BE49-F238E27FC236}">
                <a16:creationId xmlns:a16="http://schemas.microsoft.com/office/drawing/2014/main" id="{879167CB-F394-2446-FF13-18D79FA960FE}"/>
              </a:ext>
            </a:extLst>
          </p:cNvPr>
          <p:cNvPicPr>
            <a:picLocks noChangeAspect="1"/>
          </p:cNvPicPr>
          <p:nvPr/>
        </p:nvPicPr>
        <p:blipFill>
          <a:blip r:embed="rId3"/>
          <a:stretch>
            <a:fillRect/>
          </a:stretch>
        </p:blipFill>
        <p:spPr>
          <a:xfrm>
            <a:off x="11176001" y="5994400"/>
            <a:ext cx="863600" cy="863600"/>
          </a:xfrm>
          <a:prstGeom prst="rect">
            <a:avLst/>
          </a:prstGeom>
        </p:spPr>
      </p:pic>
    </p:spTree>
    <p:extLst>
      <p:ext uri="{BB962C8B-B14F-4D97-AF65-F5344CB8AC3E}">
        <p14:creationId xmlns:p14="http://schemas.microsoft.com/office/powerpoint/2010/main" val="2044424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981D5FBF-64EA-BB94-751A-8479801BE3A5}"/>
              </a:ext>
            </a:extLst>
          </p:cNvPr>
          <p:cNvPicPr>
            <a:picLocks noChangeAspect="1"/>
          </p:cNvPicPr>
          <p:nvPr/>
        </p:nvPicPr>
        <p:blipFill>
          <a:blip r:embed="rId2"/>
          <a:srcRect t="1935" r="1" b="13554"/>
          <a:stretch/>
        </p:blipFill>
        <p:spPr>
          <a:xfrm>
            <a:off x="-3447" y="-1"/>
            <a:ext cx="12195447" cy="6879745"/>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09FB3-853E-A64F-4D88-BD51E3C00349}"/>
              </a:ext>
            </a:extLst>
          </p:cNvPr>
          <p:cNvSpPr>
            <a:spLocks noGrp="1"/>
          </p:cNvSpPr>
          <p:nvPr>
            <p:ph type="title"/>
          </p:nvPr>
        </p:nvSpPr>
        <p:spPr>
          <a:xfrm>
            <a:off x="859028" y="4121944"/>
            <a:ext cx="7927785" cy="1620665"/>
          </a:xfrm>
        </p:spPr>
        <p:txBody>
          <a:bodyPr vert="horz" lIns="91440" tIns="45720" rIns="91440" bIns="45720" rtlCol="0" anchor="b">
            <a:normAutofit/>
          </a:bodyPr>
          <a:lstStyle/>
          <a:p>
            <a:r>
              <a:rPr lang="en-US" sz="4000">
                <a:solidFill>
                  <a:srgbClr val="FFFFFF"/>
                </a:solidFill>
              </a:rPr>
              <a:t>Questions?</a:t>
            </a:r>
          </a:p>
        </p:txBody>
      </p:sp>
    </p:spTree>
    <p:extLst>
      <p:ext uri="{BB962C8B-B14F-4D97-AF65-F5344CB8AC3E}">
        <p14:creationId xmlns:p14="http://schemas.microsoft.com/office/powerpoint/2010/main" val="4194025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0CC09A-04EA-C44F-D722-AEF19AC57CFF}"/>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Exit Ticket</a:t>
            </a:r>
          </a:p>
        </p:txBody>
      </p:sp>
      <p:sp>
        <p:nvSpPr>
          <p:cNvPr id="3" name="Content Placeholder 2">
            <a:extLst>
              <a:ext uri="{FF2B5EF4-FFF2-40B4-BE49-F238E27FC236}">
                <a16:creationId xmlns:a16="http://schemas.microsoft.com/office/drawing/2014/main" id="{84FA3ECD-E005-77FA-D514-7DAF8970CDF6}"/>
              </a:ext>
            </a:extLst>
          </p:cNvPr>
          <p:cNvSpPr>
            <a:spLocks noGrp="1"/>
          </p:cNvSpPr>
          <p:nvPr>
            <p:ph sz="half" idx="1"/>
          </p:nvPr>
        </p:nvSpPr>
        <p:spPr>
          <a:xfrm>
            <a:off x="890339" y="4636008"/>
            <a:ext cx="3734014" cy="1572768"/>
          </a:xfrm>
        </p:spPr>
        <p:txBody>
          <a:bodyPr vert="horz" lIns="91440" tIns="45720" rIns="91440" bIns="45720" rtlCol="0">
            <a:normAutofit/>
          </a:bodyPr>
          <a:lstStyle/>
          <a:p>
            <a:pPr marL="0" indent="0">
              <a:buNone/>
            </a:pPr>
            <a:r>
              <a:rPr lang="en-US" sz="2400"/>
              <a:t>How did we do?</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of a company&#10;&#10;Description automatically generated">
            <a:extLst>
              <a:ext uri="{FF2B5EF4-FFF2-40B4-BE49-F238E27FC236}">
                <a16:creationId xmlns:a16="http://schemas.microsoft.com/office/drawing/2014/main" id="{6F2A995E-53A1-CC19-038B-5C28860BFE03}"/>
              </a:ext>
            </a:extLst>
          </p:cNvPr>
          <p:cNvPicPr>
            <a:picLocks noChangeAspect="1"/>
          </p:cNvPicPr>
          <p:nvPr/>
        </p:nvPicPr>
        <p:blipFill>
          <a:blip r:embed="rId2"/>
          <a:stretch>
            <a:fillRect/>
          </a:stretch>
        </p:blipFill>
        <p:spPr>
          <a:xfrm>
            <a:off x="11042917" y="5994400"/>
            <a:ext cx="863600" cy="863600"/>
          </a:xfrm>
          <a:prstGeom prst="rect">
            <a:avLst/>
          </a:prstGeom>
        </p:spPr>
      </p:pic>
      <p:pic>
        <p:nvPicPr>
          <p:cNvPr id="8" name="Picture 7">
            <a:extLst>
              <a:ext uri="{FF2B5EF4-FFF2-40B4-BE49-F238E27FC236}">
                <a16:creationId xmlns:a16="http://schemas.microsoft.com/office/drawing/2014/main" id="{CE8DE70A-909F-A0CE-818C-F7AE6125F78A}"/>
              </a:ext>
            </a:extLst>
          </p:cNvPr>
          <p:cNvPicPr>
            <a:picLocks noChangeAspect="1"/>
          </p:cNvPicPr>
          <p:nvPr/>
        </p:nvPicPr>
        <p:blipFill>
          <a:blip r:embed="rId3"/>
          <a:stretch>
            <a:fillRect/>
          </a:stretch>
        </p:blipFill>
        <p:spPr>
          <a:xfrm>
            <a:off x="6314240" y="1206941"/>
            <a:ext cx="4444118" cy="4444118"/>
          </a:xfrm>
          <a:prstGeom prst="rect">
            <a:avLst/>
          </a:prstGeom>
        </p:spPr>
      </p:pic>
    </p:spTree>
    <p:extLst>
      <p:ext uri="{BB962C8B-B14F-4D97-AF65-F5344CB8AC3E}">
        <p14:creationId xmlns:p14="http://schemas.microsoft.com/office/powerpoint/2010/main" val="228556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A4BC-8A3D-2F66-35E7-F6B2B9FE38E3}"/>
              </a:ext>
            </a:extLst>
          </p:cNvPr>
          <p:cNvSpPr>
            <a:spLocks noGrp="1"/>
          </p:cNvSpPr>
          <p:nvPr>
            <p:ph type="title"/>
          </p:nvPr>
        </p:nvSpPr>
        <p:spPr>
          <a:xfrm>
            <a:off x="5868557" y="1138036"/>
            <a:ext cx="5444382" cy="1402470"/>
          </a:xfrm>
        </p:spPr>
        <p:txBody>
          <a:bodyPr anchor="t">
            <a:normAutofit/>
          </a:bodyPr>
          <a:lstStyle/>
          <a:p>
            <a:r>
              <a:rPr lang="en-US" sz="3200" dirty="0"/>
              <a:t>Key Definition</a:t>
            </a:r>
          </a:p>
        </p:txBody>
      </p:sp>
      <p:pic>
        <p:nvPicPr>
          <p:cNvPr id="5" name="Picture 4" descr="Children in botanical garden">
            <a:extLst>
              <a:ext uri="{FF2B5EF4-FFF2-40B4-BE49-F238E27FC236}">
                <a16:creationId xmlns:a16="http://schemas.microsoft.com/office/drawing/2014/main" id="{1457BA9F-E4A5-9229-1CE0-CCADD1652CD3}"/>
              </a:ext>
            </a:extLst>
          </p:cNvPr>
          <p:cNvPicPr>
            <a:picLocks noChangeAspect="1"/>
          </p:cNvPicPr>
          <p:nvPr/>
        </p:nvPicPr>
        <p:blipFill>
          <a:blip r:embed="rId3"/>
          <a:srcRect l="24948" r="24948"/>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3F2E4-4715-13E7-53BA-1E3106A44A4D}"/>
              </a:ext>
            </a:extLst>
          </p:cNvPr>
          <p:cNvSpPr>
            <a:spLocks noGrp="1"/>
          </p:cNvSpPr>
          <p:nvPr>
            <p:ph idx="1"/>
          </p:nvPr>
        </p:nvSpPr>
        <p:spPr>
          <a:xfrm>
            <a:off x="5868557" y="2551176"/>
            <a:ext cx="5444382" cy="3591207"/>
          </a:xfrm>
        </p:spPr>
        <p:txBody>
          <a:bodyPr>
            <a:normAutofit/>
          </a:bodyPr>
          <a:lstStyle/>
          <a:p>
            <a:pPr marL="0" indent="0">
              <a:buNone/>
            </a:pPr>
            <a:r>
              <a:rPr lang="en-US" sz="2000" b="1" dirty="0"/>
              <a:t>Unduplicated</a:t>
            </a:r>
            <a:r>
              <a:rPr lang="en-US" sz="2000" dirty="0"/>
              <a:t>: Counts for GPRAs 1, 2, 3, and 4 should be unduplicated. Thus, if you counted a provider toward a GPRA in your Year 1 APR, they should not be counted toward that same GPRA in the Year 2 APR. </a:t>
            </a:r>
          </a:p>
        </p:txBody>
      </p:sp>
      <p:pic>
        <p:nvPicPr>
          <p:cNvPr id="4" name="Picture 3" descr="A logo of a company&#10;&#10;Description automatically generated">
            <a:extLst>
              <a:ext uri="{FF2B5EF4-FFF2-40B4-BE49-F238E27FC236}">
                <a16:creationId xmlns:a16="http://schemas.microsoft.com/office/drawing/2014/main" id="{66B9722C-3220-FA0E-F99F-541924570927}"/>
              </a:ext>
            </a:extLst>
          </p:cNvPr>
          <p:cNvPicPr>
            <a:picLocks noChangeAspect="1"/>
          </p:cNvPicPr>
          <p:nvPr/>
        </p:nvPicPr>
        <p:blipFill>
          <a:blip r:embed="rId4"/>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2417670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C6575F-DE72-224D-E2E4-704791D2ACFF}"/>
              </a:ext>
            </a:extLst>
          </p:cNvPr>
          <p:cNvSpPr>
            <a:spLocks noGrp="1"/>
          </p:cNvSpPr>
          <p:nvPr>
            <p:ph type="title"/>
          </p:nvPr>
        </p:nvSpPr>
        <p:spPr>
          <a:xfrm>
            <a:off x="838200" y="365125"/>
            <a:ext cx="10515600" cy="1325563"/>
          </a:xfrm>
        </p:spPr>
        <p:txBody>
          <a:bodyPr>
            <a:normAutofit/>
          </a:bodyPr>
          <a:lstStyle/>
          <a:p>
            <a:r>
              <a:rPr lang="en-US" dirty="0"/>
              <a:t>GPRA 1: New Hires</a:t>
            </a: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3AC5405-C876-1226-F3B1-7ED0279A6AAB}"/>
              </a:ext>
            </a:extLst>
          </p:cNvPr>
          <p:cNvSpPr>
            <a:spLocks noGrp="1"/>
          </p:cNvSpPr>
          <p:nvPr>
            <p:ph idx="1"/>
          </p:nvPr>
        </p:nvSpPr>
        <p:spPr>
          <a:xfrm>
            <a:off x="838200" y="1825625"/>
            <a:ext cx="10515600" cy="4351338"/>
          </a:xfrm>
        </p:spPr>
        <p:txBody>
          <a:bodyPr>
            <a:normAutofit/>
          </a:bodyPr>
          <a:lstStyle/>
          <a:p>
            <a:r>
              <a:rPr lang="en-US" dirty="0"/>
              <a:t>The unduplicated, cumulative number of new school-based mental health services providers </a:t>
            </a:r>
            <a:r>
              <a:rPr lang="en-US" b="1" dirty="0"/>
              <a:t>hired for each LEA with demonstrated need</a:t>
            </a:r>
            <a:r>
              <a:rPr lang="en-US" dirty="0"/>
              <a:t> as a result of the grant.</a:t>
            </a:r>
          </a:p>
          <a:p>
            <a:r>
              <a:rPr lang="en-US" dirty="0"/>
              <a:t>Explanation of Progress:</a:t>
            </a:r>
          </a:p>
          <a:p>
            <a:pPr lvl="1"/>
            <a:r>
              <a:rPr lang="en-US" dirty="0"/>
              <a:t>List the number of providers hired using grant/matching funds in each participating LEA (e.g., LEA 1 = X hired). </a:t>
            </a:r>
          </a:p>
          <a:p>
            <a:pPr lvl="1"/>
            <a:r>
              <a:rPr lang="en-US" dirty="0"/>
              <a:t>It would also help to list the full-time equivalency (FTE) of the hired providers. For instance, you could list the total number of providers hired at .50 FTE and the number at 1.00 FTE for each LEA. </a:t>
            </a:r>
          </a:p>
          <a:p>
            <a:pPr lvl="1"/>
            <a:r>
              <a:rPr lang="en-US" dirty="0"/>
              <a:t>You could also describe any successes or challenges in hiring providers.</a:t>
            </a:r>
          </a:p>
        </p:txBody>
      </p:sp>
      <p:pic>
        <p:nvPicPr>
          <p:cNvPr id="4" name="Picture 3" descr="A logo of a company&#10;&#10;Description automatically generated">
            <a:extLst>
              <a:ext uri="{FF2B5EF4-FFF2-40B4-BE49-F238E27FC236}">
                <a16:creationId xmlns:a16="http://schemas.microsoft.com/office/drawing/2014/main" id="{060F388D-3E57-2816-8218-B5A48AB896C2}"/>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1654966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2C0EAB-88EC-E204-86C2-7FF147F3CC31}"/>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GPRA 1: Example</a:t>
            </a:r>
          </a:p>
        </p:txBody>
      </p:sp>
      <p:pic>
        <p:nvPicPr>
          <p:cNvPr id="5" name="Picture 4" descr="A logo of a company&#10;&#10;Description automatically generated">
            <a:extLst>
              <a:ext uri="{FF2B5EF4-FFF2-40B4-BE49-F238E27FC236}">
                <a16:creationId xmlns:a16="http://schemas.microsoft.com/office/drawing/2014/main" id="{877337CB-D266-0B09-7F3E-D88C9D99A22D}"/>
              </a:ext>
            </a:extLst>
          </p:cNvPr>
          <p:cNvPicPr>
            <a:picLocks noChangeAspect="1"/>
          </p:cNvPicPr>
          <p:nvPr/>
        </p:nvPicPr>
        <p:blipFill>
          <a:blip r:embed="rId2"/>
          <a:stretch>
            <a:fillRect/>
          </a:stretch>
        </p:blipFill>
        <p:spPr>
          <a:xfrm>
            <a:off x="11042917" y="5994400"/>
            <a:ext cx="863600" cy="863600"/>
          </a:xfrm>
          <a:prstGeom prst="rect">
            <a:avLst/>
          </a:prstGeom>
        </p:spPr>
      </p:pic>
      <p:graphicFrame>
        <p:nvGraphicFramePr>
          <p:cNvPr id="7" name="Content Placeholder 6">
            <a:extLst>
              <a:ext uri="{FF2B5EF4-FFF2-40B4-BE49-F238E27FC236}">
                <a16:creationId xmlns:a16="http://schemas.microsoft.com/office/drawing/2014/main" id="{82A237E4-1752-6CCB-BEC5-D0A5ABF4AE46}"/>
              </a:ext>
            </a:extLst>
          </p:cNvPr>
          <p:cNvGraphicFramePr>
            <a:graphicFrameLocks noGrp="1"/>
          </p:cNvGraphicFramePr>
          <p:nvPr>
            <p:ph idx="1"/>
            <p:extLst>
              <p:ext uri="{D42A27DB-BD31-4B8C-83A1-F6EECF244321}">
                <p14:modId xmlns:p14="http://schemas.microsoft.com/office/powerpoint/2010/main" val="2315991037"/>
              </p:ext>
            </p:extLst>
          </p:nvPr>
        </p:nvGraphicFramePr>
        <p:xfrm>
          <a:off x="1771338" y="1924820"/>
          <a:ext cx="9244539" cy="4188471"/>
        </p:xfrm>
        <a:graphic>
          <a:graphicData uri="http://schemas.openxmlformats.org/drawingml/2006/table">
            <a:tbl>
              <a:tblPr firstRow="1" firstCol="1" bandRow="1"/>
              <a:tblGrid>
                <a:gridCol w="3151867">
                  <a:extLst>
                    <a:ext uri="{9D8B030D-6E8A-4147-A177-3AD203B41FA5}">
                      <a16:colId xmlns:a16="http://schemas.microsoft.com/office/drawing/2014/main" val="3311077820"/>
                    </a:ext>
                  </a:extLst>
                </a:gridCol>
                <a:gridCol w="3110210">
                  <a:extLst>
                    <a:ext uri="{9D8B030D-6E8A-4147-A177-3AD203B41FA5}">
                      <a16:colId xmlns:a16="http://schemas.microsoft.com/office/drawing/2014/main" val="3404958900"/>
                    </a:ext>
                  </a:extLst>
                </a:gridCol>
                <a:gridCol w="2982462">
                  <a:extLst>
                    <a:ext uri="{9D8B030D-6E8A-4147-A177-3AD203B41FA5}">
                      <a16:colId xmlns:a16="http://schemas.microsoft.com/office/drawing/2014/main" val="1973843501"/>
                    </a:ext>
                  </a:extLst>
                </a:gridCol>
              </a:tblGrid>
              <a:tr h="598353">
                <a:tc>
                  <a:txBody>
                    <a:bodyPr/>
                    <a:lstStyle/>
                    <a:p>
                      <a:pPr marL="0" marR="0" algn="l" fontAlgn="t">
                        <a:lnSpc>
                          <a:spcPct val="107000"/>
                        </a:lnSpc>
                        <a:spcBef>
                          <a:spcPts val="0"/>
                        </a:spcBef>
                        <a:spcAft>
                          <a:spcPts val="0"/>
                        </a:spcAft>
                      </a:pPr>
                      <a:r>
                        <a:rPr lang="en-US" sz="3000" b="1" i="0" u="none" strike="noStrike">
                          <a:effectLst/>
                          <a:latin typeface="Aptos" panose="020B0004020202020204" pitchFamily="34" charset="0"/>
                          <a:ea typeface="Aptos" panose="020B0004020202020204" pitchFamily="34" charset="0"/>
                          <a:cs typeface="Times New Roman" panose="02020603050405020304" pitchFamily="18" charset="0"/>
                        </a:rPr>
                        <a:t>SBMH Providers</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1" i="0" u="none" strike="noStrike">
                          <a:effectLst/>
                          <a:latin typeface="Aptos" panose="020B0004020202020204" pitchFamily="34" charset="0"/>
                          <a:ea typeface="Aptos" panose="020B0004020202020204" pitchFamily="34" charset="0"/>
                          <a:cs typeface="Times New Roman" panose="02020603050405020304" pitchFamily="18" charset="0"/>
                        </a:rPr>
                        <a:t>Year 1</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1" i="0" u="none" strike="noStrike">
                          <a:effectLst/>
                          <a:latin typeface="Aptos" panose="020B0004020202020204" pitchFamily="34" charset="0"/>
                          <a:ea typeface="Aptos" panose="020B0004020202020204" pitchFamily="34" charset="0"/>
                          <a:cs typeface="Times New Roman" panose="02020603050405020304" pitchFamily="18" charset="0"/>
                        </a:rPr>
                        <a:t>Year 2</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6357192"/>
                  </a:ext>
                </a:extLst>
              </a:tr>
              <a:tr h="598353">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Jane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New Hire</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154949"/>
                  </a:ext>
                </a:extLst>
              </a:tr>
              <a:tr h="598353">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Alex</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New Hire</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2654308"/>
                  </a:ext>
                </a:extLst>
              </a:tr>
              <a:tr h="598353">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Jaquon</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New Hire</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35953773"/>
                  </a:ext>
                </a:extLst>
              </a:tr>
              <a:tr h="598353">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Sherman</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solidFill>
                            <a:srgbClr val="000000"/>
                          </a:solidFill>
                          <a:effectLst/>
                          <a:latin typeface="Aptos" panose="020B0004020202020204" pitchFamily="34" charset="0"/>
                          <a:ea typeface="Aptos" panose="020B0004020202020204" pitchFamily="34" charset="0"/>
                          <a:cs typeface="Times New Roman" panose="02020603050405020304" pitchFamily="18" charset="0"/>
                        </a:rPr>
                        <a:t>New Hire</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679029257"/>
                  </a:ext>
                </a:extLst>
              </a:tr>
              <a:tr h="598353">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Eliza</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 </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New Hire</a:t>
                      </a:r>
                      <a:endParaRPr lang="en-US" sz="4500" b="0" i="0" u="none" strike="noStrike" dirty="0">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50221497"/>
                  </a:ext>
                </a:extLst>
              </a:tr>
              <a:tr h="598353">
                <a:tc>
                  <a:txBody>
                    <a:bodyPr/>
                    <a:lstStyle/>
                    <a:p>
                      <a:pPr marL="0" marR="0" algn="l" fontAlgn="t">
                        <a:lnSpc>
                          <a:spcPct val="107000"/>
                        </a:lnSpc>
                        <a:spcBef>
                          <a:spcPts val="0"/>
                        </a:spcBef>
                        <a:spcAft>
                          <a:spcPts val="0"/>
                        </a:spcAft>
                      </a:pPr>
                      <a:r>
                        <a:rPr lang="en-US" sz="3000" b="1" i="0" u="none" strike="noStrike">
                          <a:effectLst/>
                          <a:latin typeface="Aptos" panose="020B0004020202020204" pitchFamily="34" charset="0"/>
                          <a:ea typeface="Aptos" panose="020B0004020202020204" pitchFamily="34" charset="0"/>
                          <a:cs typeface="Times New Roman" panose="02020603050405020304" pitchFamily="18" charset="0"/>
                        </a:rPr>
                        <a:t>GPRA 1</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a:effectLst/>
                          <a:latin typeface="Aptos" panose="020B0004020202020204" pitchFamily="34" charset="0"/>
                          <a:ea typeface="Aptos" panose="020B0004020202020204" pitchFamily="34" charset="0"/>
                          <a:cs typeface="Times New Roman" panose="02020603050405020304" pitchFamily="18" charset="0"/>
                        </a:rPr>
                        <a:t>2</a:t>
                      </a:r>
                      <a:endParaRPr lang="en-US" sz="4500" b="0" i="0" u="none" strike="noStrike">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3000" b="0" i="0" u="none" strike="noStrike" dirty="0">
                          <a:effectLst/>
                          <a:latin typeface="Aptos" panose="020B0004020202020204" pitchFamily="34" charset="0"/>
                          <a:ea typeface="Aptos" panose="020B0004020202020204" pitchFamily="34" charset="0"/>
                          <a:cs typeface="Times New Roman" panose="02020603050405020304" pitchFamily="18" charset="0"/>
                        </a:rPr>
                        <a:t>3</a:t>
                      </a:r>
                      <a:endParaRPr lang="en-US" sz="4500" b="0" i="0" u="none" strike="noStrike" dirty="0">
                        <a:effectLst/>
                        <a:latin typeface="Arial" panose="020B0604020202020204" pitchFamily="34" charset="0"/>
                      </a:endParaRPr>
                    </a:p>
                  </a:txBody>
                  <a:tcPr marL="169877" marR="169877" marT="235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6020753"/>
                  </a:ext>
                </a:extLst>
              </a:tr>
            </a:tbl>
          </a:graphicData>
        </a:graphic>
      </p:graphicFrame>
    </p:spTree>
    <p:extLst>
      <p:ext uri="{BB962C8B-B14F-4D97-AF65-F5344CB8AC3E}">
        <p14:creationId xmlns:p14="http://schemas.microsoft.com/office/powerpoint/2010/main" val="2500632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C5D5CC0-91F0-3825-2EB0-F6614FA2FC2E}"/>
              </a:ext>
            </a:extLst>
          </p:cNvPr>
          <p:cNvSpPr>
            <a:spLocks noGrp="1"/>
          </p:cNvSpPr>
          <p:nvPr>
            <p:ph type="title"/>
          </p:nvPr>
        </p:nvSpPr>
        <p:spPr>
          <a:xfrm>
            <a:off x="838200" y="365125"/>
            <a:ext cx="10515600" cy="1325563"/>
          </a:xfrm>
        </p:spPr>
        <p:txBody>
          <a:bodyPr>
            <a:normAutofit/>
          </a:bodyPr>
          <a:lstStyle/>
          <a:p>
            <a:r>
              <a:rPr lang="en-US" dirty="0"/>
              <a:t>GPRA 2: Retained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012AC56-03B3-FA95-A444-82DEE421C3FE}"/>
              </a:ext>
            </a:extLst>
          </p:cNvPr>
          <p:cNvSpPr>
            <a:spLocks noGrp="1"/>
          </p:cNvSpPr>
          <p:nvPr>
            <p:ph idx="1"/>
          </p:nvPr>
        </p:nvSpPr>
        <p:spPr>
          <a:xfrm>
            <a:off x="838200" y="1825625"/>
            <a:ext cx="10515600" cy="4351338"/>
          </a:xfrm>
        </p:spPr>
        <p:txBody>
          <a:bodyPr>
            <a:normAutofit/>
          </a:bodyPr>
          <a:lstStyle/>
          <a:p>
            <a:r>
              <a:rPr lang="en-US" dirty="0"/>
              <a:t>The unduplicated, cumulative number of school-based mental health services </a:t>
            </a:r>
            <a:r>
              <a:rPr lang="en-US" b="1" dirty="0"/>
              <a:t>providers</a:t>
            </a:r>
            <a:r>
              <a:rPr lang="en-US" dirty="0"/>
              <a:t> </a:t>
            </a:r>
            <a:r>
              <a:rPr lang="en-US" b="1" dirty="0"/>
              <a:t>retained</a:t>
            </a:r>
            <a:r>
              <a:rPr lang="en-US" dirty="0"/>
              <a:t> in LEAs with demonstrated need as a result of the grant.</a:t>
            </a:r>
          </a:p>
          <a:p>
            <a:r>
              <a:rPr lang="en-US" dirty="0"/>
              <a:t>Explanation of Progress</a:t>
            </a:r>
          </a:p>
          <a:p>
            <a:pPr lvl="1"/>
            <a:r>
              <a:rPr lang="en-US" dirty="0"/>
              <a:t>Note which activities or strategies were used to support retention. Examples might include retention bonuses, professional development opportunities, and mentorship programs. </a:t>
            </a:r>
          </a:p>
          <a:p>
            <a:pPr lvl="1"/>
            <a:endParaRPr lang="en-US" dirty="0"/>
          </a:p>
        </p:txBody>
      </p:sp>
      <p:pic>
        <p:nvPicPr>
          <p:cNvPr id="4" name="Picture 3" descr="A logo of a company&#10;&#10;Description automatically generated">
            <a:extLst>
              <a:ext uri="{FF2B5EF4-FFF2-40B4-BE49-F238E27FC236}">
                <a16:creationId xmlns:a16="http://schemas.microsoft.com/office/drawing/2014/main" id="{1994F249-4B7B-031C-8CD5-751B99F1DE84}"/>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4229131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B65DE-7B9D-C52C-F8FB-BC6E00E32D7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GPRA 2: Example</a:t>
            </a:r>
          </a:p>
        </p:txBody>
      </p:sp>
      <p:pic>
        <p:nvPicPr>
          <p:cNvPr id="5" name="Picture 4" descr="A logo of a company&#10;&#10;Description automatically generated">
            <a:extLst>
              <a:ext uri="{FF2B5EF4-FFF2-40B4-BE49-F238E27FC236}">
                <a16:creationId xmlns:a16="http://schemas.microsoft.com/office/drawing/2014/main" id="{8BEB50EE-35D8-C50B-4BDF-136C3281A04C}"/>
              </a:ext>
            </a:extLst>
          </p:cNvPr>
          <p:cNvPicPr>
            <a:picLocks noChangeAspect="1"/>
          </p:cNvPicPr>
          <p:nvPr/>
        </p:nvPicPr>
        <p:blipFill>
          <a:blip r:embed="rId2"/>
          <a:stretch>
            <a:fillRect/>
          </a:stretch>
        </p:blipFill>
        <p:spPr>
          <a:xfrm>
            <a:off x="11042917" y="5994400"/>
            <a:ext cx="863600" cy="863600"/>
          </a:xfrm>
          <a:prstGeom prst="rect">
            <a:avLst/>
          </a:prstGeom>
        </p:spPr>
      </p:pic>
      <p:graphicFrame>
        <p:nvGraphicFramePr>
          <p:cNvPr id="7" name="Table 6">
            <a:extLst>
              <a:ext uri="{FF2B5EF4-FFF2-40B4-BE49-F238E27FC236}">
                <a16:creationId xmlns:a16="http://schemas.microsoft.com/office/drawing/2014/main" id="{0174B559-5B88-A7B2-47ED-47A7A8593297}"/>
              </a:ext>
            </a:extLst>
          </p:cNvPr>
          <p:cNvGraphicFramePr>
            <a:graphicFrameLocks noGrp="1"/>
          </p:cNvGraphicFramePr>
          <p:nvPr>
            <p:extLst>
              <p:ext uri="{D42A27DB-BD31-4B8C-83A1-F6EECF244321}">
                <p14:modId xmlns:p14="http://schemas.microsoft.com/office/powerpoint/2010/main" val="4128316860"/>
              </p:ext>
            </p:extLst>
          </p:nvPr>
        </p:nvGraphicFramePr>
        <p:xfrm>
          <a:off x="1537406" y="1966293"/>
          <a:ext cx="9117188" cy="4452165"/>
        </p:xfrm>
        <a:graphic>
          <a:graphicData uri="http://schemas.openxmlformats.org/drawingml/2006/table">
            <a:tbl>
              <a:tblPr firstRow="1" firstCol="1" bandRow="1"/>
              <a:tblGrid>
                <a:gridCol w="2769481">
                  <a:extLst>
                    <a:ext uri="{9D8B030D-6E8A-4147-A177-3AD203B41FA5}">
                      <a16:colId xmlns:a16="http://schemas.microsoft.com/office/drawing/2014/main" val="3476988252"/>
                    </a:ext>
                  </a:extLst>
                </a:gridCol>
                <a:gridCol w="2822838">
                  <a:extLst>
                    <a:ext uri="{9D8B030D-6E8A-4147-A177-3AD203B41FA5}">
                      <a16:colId xmlns:a16="http://schemas.microsoft.com/office/drawing/2014/main" val="3611945892"/>
                    </a:ext>
                  </a:extLst>
                </a:gridCol>
                <a:gridCol w="3524869">
                  <a:extLst>
                    <a:ext uri="{9D8B030D-6E8A-4147-A177-3AD203B41FA5}">
                      <a16:colId xmlns:a16="http://schemas.microsoft.com/office/drawing/2014/main" val="1793237143"/>
                    </a:ext>
                  </a:extLst>
                </a:gridCol>
              </a:tblGrid>
              <a:tr h="494685">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SBMH Providers</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2443810"/>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Amina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Retained</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2088564056"/>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Kai</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Retained</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3685988229"/>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Luca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Left Position</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503A"/>
                    </a:solidFill>
                  </a:tcPr>
                </a:tc>
                <a:extLst>
                  <a:ext uri="{0D108BD9-81ED-4DB2-BD59-A6C34878D82A}">
                    <a16:rowId xmlns:a16="http://schemas.microsoft.com/office/drawing/2014/main" val="450768538"/>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Sofia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77303044"/>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James</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91179271"/>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Nia</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023141167"/>
                  </a:ext>
                </a:extLst>
              </a:tr>
              <a:tr h="494685">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Ravi</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New Hire</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09627771"/>
                  </a:ext>
                </a:extLst>
              </a:tr>
              <a:tr h="494685">
                <a:tc>
                  <a:txBody>
                    <a:bodyPr/>
                    <a:lstStyle/>
                    <a:p>
                      <a:pPr marL="0" marR="0" algn="l" fontAlgn="t">
                        <a:lnSpc>
                          <a:spcPct val="107000"/>
                        </a:lnSpc>
                        <a:spcBef>
                          <a:spcPts val="0"/>
                        </a:spcBef>
                        <a:spcAft>
                          <a:spcPts val="0"/>
                        </a:spcAft>
                      </a:pPr>
                      <a:r>
                        <a:rPr lang="en-US" sz="25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2</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0</a:t>
                      </a:r>
                      <a:endParaRPr lang="en-US" sz="3700" b="0" i="0" u="none" strike="noStrike">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07000"/>
                        </a:lnSpc>
                        <a:spcBef>
                          <a:spcPts val="0"/>
                        </a:spcBef>
                        <a:spcAft>
                          <a:spcPts val="0"/>
                        </a:spcAft>
                      </a:pPr>
                      <a:r>
                        <a:rPr lang="en-US" sz="25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2</a:t>
                      </a:r>
                      <a:endParaRPr lang="en-US" sz="3700" b="0" i="0" u="none" strike="noStrike" dirty="0">
                        <a:effectLst/>
                        <a:latin typeface="Arial" panose="020B0604020202020204" pitchFamily="34" charset="0"/>
                      </a:endParaRPr>
                    </a:p>
                  </a:txBody>
                  <a:tcPr marL="140299" marR="140299" marT="1948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3415717"/>
                  </a:ext>
                </a:extLst>
              </a:tr>
            </a:tbl>
          </a:graphicData>
        </a:graphic>
      </p:graphicFrame>
    </p:spTree>
    <p:extLst>
      <p:ext uri="{BB962C8B-B14F-4D97-AF65-F5344CB8AC3E}">
        <p14:creationId xmlns:p14="http://schemas.microsoft.com/office/powerpoint/2010/main" val="238808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E2F1E4-45F0-BCEF-E709-A250D5765C92}"/>
              </a:ext>
            </a:extLst>
          </p:cNvPr>
          <p:cNvSpPr>
            <a:spLocks noGrp="1"/>
          </p:cNvSpPr>
          <p:nvPr>
            <p:ph type="title"/>
          </p:nvPr>
        </p:nvSpPr>
        <p:spPr>
          <a:xfrm>
            <a:off x="838200" y="365125"/>
            <a:ext cx="10515600" cy="1325563"/>
          </a:xfrm>
        </p:spPr>
        <p:txBody>
          <a:bodyPr>
            <a:normAutofit/>
          </a:bodyPr>
          <a:lstStyle/>
          <a:p>
            <a:r>
              <a:rPr lang="en-US" dirty="0"/>
              <a:t>GPRA 3: Student/Provider Ratio</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E670D2E-8660-C714-3D67-68AD3E7726E0}"/>
              </a:ext>
            </a:extLst>
          </p:cNvPr>
          <p:cNvSpPr>
            <a:spLocks noGrp="1"/>
          </p:cNvSpPr>
          <p:nvPr>
            <p:ph idx="1"/>
          </p:nvPr>
        </p:nvSpPr>
        <p:spPr>
          <a:xfrm>
            <a:off x="838200" y="1825625"/>
            <a:ext cx="10515600" cy="4351338"/>
          </a:xfrm>
        </p:spPr>
        <p:txBody>
          <a:bodyPr>
            <a:normAutofit/>
          </a:bodyPr>
          <a:lstStyle/>
          <a:p>
            <a:r>
              <a:rPr lang="en-US" dirty="0"/>
              <a:t>The </a:t>
            </a:r>
            <a:r>
              <a:rPr lang="en-US" b="1" dirty="0"/>
              <a:t>ratio of students </a:t>
            </a:r>
            <a:r>
              <a:rPr lang="en-US" dirty="0"/>
              <a:t>to school-based mental health services </a:t>
            </a:r>
            <a:r>
              <a:rPr lang="en-US" b="1" dirty="0"/>
              <a:t>providers</a:t>
            </a:r>
            <a:r>
              <a:rPr lang="en-US" dirty="0"/>
              <a:t> for each LEA with demonstrated need served by the grant, and the numbers of school-based mental health services providers and students used to calculate the ratio.</a:t>
            </a:r>
          </a:p>
          <a:p>
            <a:r>
              <a:rPr lang="en-US" dirty="0"/>
              <a:t>Explanation of Progress</a:t>
            </a:r>
          </a:p>
          <a:p>
            <a:pPr lvl="1"/>
            <a:r>
              <a:rPr lang="en-US" dirty="0"/>
              <a:t>List the ratio of students to providers within each participating LEA (e.g., LEA 1 = A/B). </a:t>
            </a:r>
          </a:p>
          <a:p>
            <a:pPr lvl="1"/>
            <a:endParaRPr lang="en-US" dirty="0"/>
          </a:p>
        </p:txBody>
      </p:sp>
      <p:pic>
        <p:nvPicPr>
          <p:cNvPr id="4" name="Picture 3" descr="A logo of a company&#10;&#10;Description automatically generated">
            <a:extLst>
              <a:ext uri="{FF2B5EF4-FFF2-40B4-BE49-F238E27FC236}">
                <a16:creationId xmlns:a16="http://schemas.microsoft.com/office/drawing/2014/main" id="{2609A655-69A8-A62D-A020-488C991C12C5}"/>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978510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059748-6BA4-CBC6-53C2-F54F5553314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GPRA 3: Example</a:t>
            </a:r>
          </a:p>
        </p:txBody>
      </p:sp>
      <p:pic>
        <p:nvPicPr>
          <p:cNvPr id="6" name="Picture 5" descr="A logo of a company&#10;&#10;Description automatically generated">
            <a:extLst>
              <a:ext uri="{FF2B5EF4-FFF2-40B4-BE49-F238E27FC236}">
                <a16:creationId xmlns:a16="http://schemas.microsoft.com/office/drawing/2014/main" id="{A24E586F-865F-49F7-5ADF-7BFF8DB90F88}"/>
              </a:ext>
            </a:extLst>
          </p:cNvPr>
          <p:cNvPicPr>
            <a:picLocks noChangeAspect="1"/>
          </p:cNvPicPr>
          <p:nvPr/>
        </p:nvPicPr>
        <p:blipFill>
          <a:blip r:embed="rId2"/>
          <a:stretch>
            <a:fillRect/>
          </a:stretch>
        </p:blipFill>
        <p:spPr>
          <a:xfrm>
            <a:off x="11042917" y="5994400"/>
            <a:ext cx="863600" cy="863600"/>
          </a:xfrm>
          <a:prstGeom prst="rect">
            <a:avLst/>
          </a:prstGeom>
        </p:spPr>
      </p:pic>
      <p:graphicFrame>
        <p:nvGraphicFramePr>
          <p:cNvPr id="7" name="Table 6">
            <a:extLst>
              <a:ext uri="{FF2B5EF4-FFF2-40B4-BE49-F238E27FC236}">
                <a16:creationId xmlns:a16="http://schemas.microsoft.com/office/drawing/2014/main" id="{660494CD-BD57-8661-2696-9101EFAFA63A}"/>
              </a:ext>
            </a:extLst>
          </p:cNvPr>
          <p:cNvGraphicFramePr>
            <a:graphicFrameLocks noGrp="1"/>
          </p:cNvGraphicFramePr>
          <p:nvPr>
            <p:extLst>
              <p:ext uri="{D42A27DB-BD31-4B8C-83A1-F6EECF244321}">
                <p14:modId xmlns:p14="http://schemas.microsoft.com/office/powerpoint/2010/main" val="2990252214"/>
              </p:ext>
            </p:extLst>
          </p:nvPr>
        </p:nvGraphicFramePr>
        <p:xfrm>
          <a:off x="432223" y="1925729"/>
          <a:ext cx="11327550" cy="3718897"/>
        </p:xfrm>
        <a:graphic>
          <a:graphicData uri="http://schemas.openxmlformats.org/drawingml/2006/table">
            <a:tbl>
              <a:tblPr firstRow="1" firstCol="1" bandRow="1"/>
              <a:tblGrid>
                <a:gridCol w="3820665">
                  <a:extLst>
                    <a:ext uri="{9D8B030D-6E8A-4147-A177-3AD203B41FA5}">
                      <a16:colId xmlns:a16="http://schemas.microsoft.com/office/drawing/2014/main" val="3221957072"/>
                    </a:ext>
                  </a:extLst>
                </a:gridCol>
                <a:gridCol w="1876443">
                  <a:extLst>
                    <a:ext uri="{9D8B030D-6E8A-4147-A177-3AD203B41FA5}">
                      <a16:colId xmlns:a16="http://schemas.microsoft.com/office/drawing/2014/main" val="2233293496"/>
                    </a:ext>
                  </a:extLst>
                </a:gridCol>
                <a:gridCol w="1876443">
                  <a:extLst>
                    <a:ext uri="{9D8B030D-6E8A-4147-A177-3AD203B41FA5}">
                      <a16:colId xmlns:a16="http://schemas.microsoft.com/office/drawing/2014/main" val="23114479"/>
                    </a:ext>
                  </a:extLst>
                </a:gridCol>
                <a:gridCol w="1876443">
                  <a:extLst>
                    <a:ext uri="{9D8B030D-6E8A-4147-A177-3AD203B41FA5}">
                      <a16:colId xmlns:a16="http://schemas.microsoft.com/office/drawing/2014/main" val="400470611"/>
                    </a:ext>
                  </a:extLst>
                </a:gridCol>
                <a:gridCol w="1877556">
                  <a:extLst>
                    <a:ext uri="{9D8B030D-6E8A-4147-A177-3AD203B41FA5}">
                      <a16:colId xmlns:a16="http://schemas.microsoft.com/office/drawing/2014/main" val="3691271528"/>
                    </a:ext>
                  </a:extLst>
                </a:gridCol>
              </a:tblGrid>
              <a:tr h="537030">
                <a:tc>
                  <a:txBody>
                    <a:bodyPr/>
                    <a:lstStyle/>
                    <a:p>
                      <a:pPr marL="0" marR="0" algn="l"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Year 1</a:t>
                      </a:r>
                      <a:endParaRPr lang="en-US" sz="3100" b="0" i="0" u="none" strike="noStrike">
                        <a:effectLst/>
                        <a:latin typeface="Arial" panose="020B0604020202020204" pitchFamily="34" charset="0"/>
                      </a:endParaRPr>
                    </a:p>
                  </a:txBody>
                  <a:tcPr marL="160265" marR="160265" marT="80133" marB="8013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marL="0" marR="0" algn="ctr" fontAlgn="t">
                        <a:lnSpc>
                          <a:spcPct val="107000"/>
                        </a:lnSpc>
                        <a:spcBef>
                          <a:spcPts val="0"/>
                        </a:spcBef>
                        <a:spcAft>
                          <a:spcPts val="0"/>
                        </a:spcAft>
                      </a:pPr>
                      <a:r>
                        <a:rPr lang="en-US" sz="2100" b="1"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Year 2</a:t>
                      </a:r>
                      <a:endParaRPr lang="en-US" sz="3100" b="0" i="0" u="none" strike="noStrike" dirty="0">
                        <a:effectLst/>
                        <a:latin typeface="Arial" panose="020B0604020202020204" pitchFamily="34" charset="0"/>
                      </a:endParaRPr>
                    </a:p>
                  </a:txBody>
                  <a:tcPr marL="160265" marR="160265" marT="80133" marB="8013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985175626"/>
                  </a:ext>
                </a:extLst>
              </a:tr>
              <a:tr h="393459">
                <a:tc>
                  <a:txBody>
                    <a:bodyPr/>
                    <a:lstStyle/>
                    <a:p>
                      <a:pPr marL="0" marR="0" algn="l"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SBMH LEAs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Students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Providers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Students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Providers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6373282"/>
                  </a:ext>
                </a:extLst>
              </a:tr>
              <a:tr h="732230">
                <a:tc>
                  <a:txBody>
                    <a:bodyPr/>
                    <a:lstStyle/>
                    <a:p>
                      <a:pPr marL="0" marR="0" algn="l" fontAlgn="t">
                        <a:lnSpc>
                          <a:spcPct val="107000"/>
                        </a:lnSpc>
                        <a:spcBef>
                          <a:spcPts val="0"/>
                        </a:spcBef>
                        <a:spcAft>
                          <a:spcPts val="0"/>
                        </a:spcAft>
                      </a:pPr>
                      <a:r>
                        <a:rPr lang="en-US" sz="2100" b="1" i="0" u="none" strike="noStrike">
                          <a:effectLst/>
                          <a:latin typeface="Aptos" panose="020B0004020202020204" pitchFamily="34" charset="0"/>
                          <a:ea typeface="Aptos" panose="020B0004020202020204" pitchFamily="34" charset="0"/>
                          <a:cs typeface="Times New Roman" panose="02020603050405020304" pitchFamily="18" charset="0"/>
                        </a:rPr>
                        <a:t>Pine Ridge Unified School District</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14,500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45</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14,600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47</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5077247"/>
                  </a:ext>
                </a:extLst>
              </a:tr>
              <a:tr h="393459">
                <a:tc>
                  <a:txBody>
                    <a:bodyPr/>
                    <a:lstStyle/>
                    <a:p>
                      <a:pPr marL="0" marR="0" algn="l" fontAlgn="t">
                        <a:lnSpc>
                          <a:spcPct val="107000"/>
                        </a:lnSpc>
                        <a:spcBef>
                          <a:spcPts val="0"/>
                        </a:spcBef>
                        <a:spcAft>
                          <a:spcPts val="0"/>
                        </a:spcAft>
                      </a:pPr>
                      <a:r>
                        <a:rPr lang="en-US" sz="2100" b="1" i="0" u="none" strike="noStrike">
                          <a:effectLst/>
                          <a:latin typeface="Aptos" panose="020B0004020202020204" pitchFamily="34" charset="0"/>
                          <a:ea typeface="Aptos" panose="020B0004020202020204" pitchFamily="34" charset="0"/>
                          <a:cs typeface="Times New Roman" panose="02020603050405020304" pitchFamily="18" charset="0"/>
                        </a:rPr>
                        <a:t>Cedar Valley Public Schools</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8,200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28</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8,400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26</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6369845"/>
                  </a:ext>
                </a:extLst>
              </a:tr>
              <a:tr h="393459">
                <a:tc>
                  <a:txBody>
                    <a:bodyPr/>
                    <a:lstStyle/>
                    <a:p>
                      <a:pPr marL="0" marR="0" algn="l" fontAlgn="t">
                        <a:lnSpc>
                          <a:spcPct val="107000"/>
                        </a:lnSpc>
                        <a:spcBef>
                          <a:spcPts val="0"/>
                        </a:spcBef>
                        <a:spcAft>
                          <a:spcPts val="0"/>
                        </a:spcAft>
                      </a:pPr>
                      <a:r>
                        <a:rPr lang="en-US" sz="2100" b="1" i="0" u="none" strike="noStrike">
                          <a:effectLst/>
                          <a:latin typeface="Aptos" panose="020B0004020202020204" pitchFamily="34" charset="0"/>
                          <a:ea typeface="Aptos" panose="020B0004020202020204" pitchFamily="34" charset="0"/>
                          <a:cs typeface="Times New Roman" panose="02020603050405020304" pitchFamily="18" charset="0"/>
                        </a:rPr>
                        <a:t>Maple Grove School District</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11,300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34</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11,400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35</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8537145"/>
                  </a:ext>
                </a:extLst>
              </a:tr>
              <a:tr h="732230">
                <a:tc>
                  <a:txBody>
                    <a:bodyPr/>
                    <a:lstStyle/>
                    <a:p>
                      <a:pPr marL="0" marR="0" algn="l" fontAlgn="t">
                        <a:lnSpc>
                          <a:spcPct val="107000"/>
                        </a:lnSpc>
                        <a:spcBef>
                          <a:spcPts val="0"/>
                        </a:spcBef>
                        <a:spcAft>
                          <a:spcPts val="0"/>
                        </a:spcAft>
                      </a:pPr>
                      <a:r>
                        <a:rPr lang="en-US" sz="2100" b="1" i="0" u="none" strike="noStrike">
                          <a:effectLst/>
                          <a:latin typeface="Aptos" panose="020B0004020202020204" pitchFamily="34" charset="0"/>
                          <a:ea typeface="Aptos" panose="020B0004020202020204" pitchFamily="34" charset="0"/>
                          <a:cs typeface="Times New Roman" panose="02020603050405020304" pitchFamily="18" charset="0"/>
                        </a:rPr>
                        <a:t>Blue River Educational District</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9,700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30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9,700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30</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195113"/>
                  </a:ext>
                </a:extLst>
              </a:tr>
              <a:tr h="537030">
                <a:tc>
                  <a:txBody>
                    <a:bodyPr/>
                    <a:lstStyle/>
                    <a:p>
                      <a:pPr marL="0" marR="0" algn="l" fontAlgn="t">
                        <a:lnSpc>
                          <a:spcPct val="107000"/>
                        </a:lnSpc>
                        <a:spcBef>
                          <a:spcPts val="0"/>
                        </a:spcBef>
                        <a:spcAft>
                          <a:spcPts val="0"/>
                        </a:spcAft>
                      </a:pPr>
                      <a:r>
                        <a:rPr lang="en-US" sz="2100" b="1"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GPRA 3</a:t>
                      </a:r>
                      <a:endParaRPr lang="en-US" sz="3100" b="0" i="0" u="none" strike="noStrike">
                        <a:effectLst/>
                        <a:latin typeface="Arial" panose="020B0604020202020204" pitchFamily="34" charset="0"/>
                      </a:endParaRPr>
                    </a:p>
                  </a:txBody>
                  <a:tcPr marL="120199" marR="120199" marT="1669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fontAlgn="t">
                        <a:lnSpc>
                          <a:spcPct val="107000"/>
                        </a:lnSpc>
                        <a:spcBef>
                          <a:spcPts val="0"/>
                        </a:spcBef>
                        <a:spcAft>
                          <a:spcPts val="0"/>
                        </a:spcAft>
                      </a:pPr>
                      <a:r>
                        <a:rPr lang="en-US" sz="2100" b="0" i="0" u="none" strike="noStrike">
                          <a:solidFill>
                            <a:srgbClr val="000000"/>
                          </a:solidFill>
                          <a:effectLst/>
                          <a:latin typeface="Aptos" panose="020B0004020202020204" pitchFamily="34" charset="0"/>
                          <a:ea typeface="Aptos" panose="020B0004020202020204" pitchFamily="34" charset="0"/>
                          <a:cs typeface="Aptos" panose="020B0004020202020204" pitchFamily="34" charset="0"/>
                        </a:rPr>
                        <a:t>43,700/137</a:t>
                      </a:r>
                      <a:endParaRPr lang="en-US" sz="3100" b="0" i="0" u="none" strike="noStrike">
                        <a:effectLst/>
                        <a:latin typeface="Arial" panose="020B0604020202020204" pitchFamily="34" charset="0"/>
                      </a:endParaRPr>
                    </a:p>
                  </a:txBody>
                  <a:tcPr marL="160265" marR="160265" marT="80133" marB="8013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marL="0" marR="0" algn="ctr" fontAlgn="t">
                        <a:lnSpc>
                          <a:spcPct val="107000"/>
                        </a:lnSpc>
                        <a:spcBef>
                          <a:spcPts val="0"/>
                        </a:spcBef>
                        <a:spcAft>
                          <a:spcPts val="0"/>
                        </a:spcAft>
                      </a:pPr>
                      <a:r>
                        <a:rPr lang="en-US" sz="2100" b="0" i="0" u="none" strike="noStrike" dirty="0">
                          <a:solidFill>
                            <a:srgbClr val="000000"/>
                          </a:solidFill>
                          <a:effectLst/>
                          <a:latin typeface="Aptos" panose="020B0004020202020204" pitchFamily="34" charset="0"/>
                          <a:ea typeface="Aptos" panose="020B0004020202020204" pitchFamily="34" charset="0"/>
                          <a:cs typeface="Aptos" panose="020B0004020202020204" pitchFamily="34" charset="0"/>
                        </a:rPr>
                        <a:t>44,100/138</a:t>
                      </a:r>
                      <a:endParaRPr lang="en-US" sz="3100" b="0" i="0" u="none" strike="noStrike" dirty="0">
                        <a:effectLst/>
                        <a:latin typeface="Arial" panose="020B0604020202020204" pitchFamily="34" charset="0"/>
                      </a:endParaRPr>
                    </a:p>
                  </a:txBody>
                  <a:tcPr marL="160265" marR="160265" marT="80133" marB="8013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679943337"/>
                  </a:ext>
                </a:extLst>
              </a:tr>
            </a:tbl>
          </a:graphicData>
        </a:graphic>
      </p:graphicFrame>
    </p:spTree>
    <p:extLst>
      <p:ext uri="{BB962C8B-B14F-4D97-AF65-F5344CB8AC3E}">
        <p14:creationId xmlns:p14="http://schemas.microsoft.com/office/powerpoint/2010/main" val="216163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589BB7-F1E5-D947-94F7-C95520212BF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EFAEDD-B791-A4A0-04A2-D3CD0D4B0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Freeform: Shape 9">
            <a:extLst>
              <a:ext uri="{FF2B5EF4-FFF2-40B4-BE49-F238E27FC236}">
                <a16:creationId xmlns:a16="http://schemas.microsoft.com/office/drawing/2014/main" id="{E11B4999-35AD-D671-8B9A-64DA4816E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F9441B5-431D-45D0-3362-F811525E12B0}"/>
              </a:ext>
            </a:extLst>
          </p:cNvPr>
          <p:cNvSpPr>
            <a:spLocks noGrp="1"/>
          </p:cNvSpPr>
          <p:nvPr>
            <p:ph type="title"/>
          </p:nvPr>
        </p:nvSpPr>
        <p:spPr>
          <a:xfrm>
            <a:off x="838200" y="365125"/>
            <a:ext cx="10515600" cy="1325563"/>
          </a:xfrm>
        </p:spPr>
        <p:txBody>
          <a:bodyPr>
            <a:normAutofit/>
          </a:bodyPr>
          <a:lstStyle/>
          <a:p>
            <a:r>
              <a:rPr lang="en-US" dirty="0"/>
              <a:t>GPRA 4: Attrition</a:t>
            </a:r>
          </a:p>
        </p:txBody>
      </p:sp>
      <p:sp>
        <p:nvSpPr>
          <p:cNvPr id="12" name="Arc 11">
            <a:extLst>
              <a:ext uri="{FF2B5EF4-FFF2-40B4-BE49-F238E27FC236}">
                <a16:creationId xmlns:a16="http://schemas.microsoft.com/office/drawing/2014/main" id="{75C7420D-ED1C-205C-D67E-7295307EE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4E87576C-C0FA-7B02-B962-4212B5C00556}"/>
              </a:ext>
            </a:extLst>
          </p:cNvPr>
          <p:cNvSpPr>
            <a:spLocks noGrp="1"/>
          </p:cNvSpPr>
          <p:nvPr>
            <p:ph idx="1"/>
          </p:nvPr>
        </p:nvSpPr>
        <p:spPr>
          <a:xfrm>
            <a:off x="838200" y="1825625"/>
            <a:ext cx="10515600" cy="4351338"/>
          </a:xfrm>
        </p:spPr>
        <p:txBody>
          <a:bodyPr>
            <a:normAutofit/>
          </a:bodyPr>
          <a:lstStyle/>
          <a:p>
            <a:r>
              <a:rPr lang="en-US" dirty="0"/>
              <a:t>The </a:t>
            </a:r>
            <a:r>
              <a:rPr lang="en-US" b="1" dirty="0"/>
              <a:t>attrition rate </a:t>
            </a:r>
            <a:r>
              <a:rPr lang="en-US" dirty="0"/>
              <a:t>of school-based mental health providers for each LEA with a demonstrated need that is participating in the grant.</a:t>
            </a:r>
          </a:p>
          <a:p>
            <a:r>
              <a:rPr lang="en-US" dirty="0"/>
              <a:t>Explanation of Progress</a:t>
            </a:r>
          </a:p>
          <a:p>
            <a:pPr lvl="1"/>
            <a:r>
              <a:rPr lang="en-US" dirty="0"/>
              <a:t>Provide the total number of providers at the start of the reporting period and the number that left during the reporting period. </a:t>
            </a:r>
          </a:p>
          <a:p>
            <a:pPr lvl="1"/>
            <a:r>
              <a:rPr lang="en-US" dirty="0"/>
              <a:t>Also, report the total number of providers for each LEA at the beginning and the end of the reporting period. </a:t>
            </a:r>
          </a:p>
          <a:p>
            <a:pPr lvl="1"/>
            <a:r>
              <a:rPr lang="en-US" dirty="0"/>
              <a:t>Finally, if available, list the reasons for attrition. </a:t>
            </a:r>
          </a:p>
          <a:p>
            <a:pPr lvl="1"/>
            <a:endParaRPr lang="en-US" dirty="0"/>
          </a:p>
        </p:txBody>
      </p:sp>
      <p:pic>
        <p:nvPicPr>
          <p:cNvPr id="4" name="Picture 3" descr="A logo of a company&#10;&#10;Description automatically generated">
            <a:extLst>
              <a:ext uri="{FF2B5EF4-FFF2-40B4-BE49-F238E27FC236}">
                <a16:creationId xmlns:a16="http://schemas.microsoft.com/office/drawing/2014/main" id="{A39FD2AD-74A8-A43F-45BF-F47E31175189}"/>
              </a:ext>
            </a:extLst>
          </p:cNvPr>
          <p:cNvPicPr>
            <a:picLocks noChangeAspect="1"/>
          </p:cNvPicPr>
          <p:nvPr/>
        </p:nvPicPr>
        <p:blipFill>
          <a:blip r:embed="rId3"/>
          <a:stretch>
            <a:fillRect/>
          </a:stretch>
        </p:blipFill>
        <p:spPr>
          <a:xfrm>
            <a:off x="9920614" y="5999290"/>
            <a:ext cx="863600" cy="863600"/>
          </a:xfrm>
          <a:prstGeom prst="rect">
            <a:avLst/>
          </a:prstGeom>
        </p:spPr>
      </p:pic>
    </p:spTree>
    <p:extLst>
      <p:ext uri="{BB962C8B-B14F-4D97-AF65-F5344CB8AC3E}">
        <p14:creationId xmlns:p14="http://schemas.microsoft.com/office/powerpoint/2010/main" val="232851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514</TotalTime>
  <Words>1389</Words>
  <Application>Microsoft Macintosh PowerPoint</Application>
  <PresentationFormat>Widescreen</PresentationFormat>
  <Paragraphs>231</Paragraphs>
  <Slides>19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Aptos Display</vt:lpstr>
      <vt:lpstr>Arial</vt:lpstr>
      <vt:lpstr>Office Theme</vt:lpstr>
      <vt:lpstr>SBMH GPRA Overview</vt:lpstr>
      <vt:lpstr>Key Definition</vt:lpstr>
      <vt:lpstr>GPRA 1: New Hires</vt:lpstr>
      <vt:lpstr>GPRA 1: Example</vt:lpstr>
      <vt:lpstr>GPRA 2: Retained</vt:lpstr>
      <vt:lpstr>GPRA 2: Example</vt:lpstr>
      <vt:lpstr>GPRA 3: Student/Provider Ratio</vt:lpstr>
      <vt:lpstr>GPRA 3: Example</vt:lpstr>
      <vt:lpstr>GPRA 4: Attrition</vt:lpstr>
      <vt:lpstr>GPRA 4: Example</vt:lpstr>
      <vt:lpstr>GPRA 5: Students Served</vt:lpstr>
      <vt:lpstr>GPRA 5: Example</vt:lpstr>
      <vt:lpstr>GPRA 6: Diversity</vt:lpstr>
      <vt:lpstr>GPRA 6: Diversity</vt:lpstr>
      <vt:lpstr>GPRA 4: Example</vt:lpstr>
      <vt:lpstr>GPRA Guidance Tool</vt:lpstr>
      <vt:lpstr>GPRA Guidance Tool</vt:lpstr>
      <vt:lpstr>Questions?</vt:lpstr>
      <vt:lpstr>Exit Ticket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MHSP GPRA Overview</dc:title>
  <dc:creator>Stephen Kilgus</dc:creator>
  <cp:lastModifiedBy>Stephen Kilgus</cp:lastModifiedBy>
  <cp:revision>30</cp:revision>
  <dcterms:created xsi:type="dcterms:W3CDTF">2024-08-28T14:04:22Z</dcterms:created>
  <dcterms:modified xsi:type="dcterms:W3CDTF">2024-09-05T16:51:08Z</dcterms:modified>
</cp:coreProperties>
</file>